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7" r:id="rId2"/>
    <p:sldId id="329" r:id="rId3"/>
    <p:sldId id="340" r:id="rId4"/>
    <p:sldId id="341" r:id="rId5"/>
    <p:sldId id="342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258" r:id="rId30"/>
    <p:sldId id="259" r:id="rId31"/>
    <p:sldId id="261" r:id="rId32"/>
    <p:sldId id="262" r:id="rId33"/>
    <p:sldId id="263" r:id="rId34"/>
    <p:sldId id="335" r:id="rId35"/>
    <p:sldId id="326" r:id="rId36"/>
    <p:sldId id="264" r:id="rId37"/>
    <p:sldId id="265" r:id="rId38"/>
    <p:sldId id="266" r:id="rId39"/>
    <p:sldId id="267" r:id="rId40"/>
    <p:sldId id="268" r:id="rId41"/>
    <p:sldId id="319" r:id="rId42"/>
    <p:sldId id="318" r:id="rId43"/>
    <p:sldId id="320" r:id="rId44"/>
    <p:sldId id="336" r:id="rId45"/>
    <p:sldId id="337" r:id="rId46"/>
    <p:sldId id="338" r:id="rId47"/>
    <p:sldId id="339" r:id="rId48"/>
    <p:sldId id="301" r:id="rId49"/>
    <p:sldId id="314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791" autoAdjust="0"/>
  </p:normalViewPr>
  <p:slideViewPr>
    <p:cSldViewPr snapToGrid="0">
      <p:cViewPr varScale="1">
        <p:scale>
          <a:sx n="94" d="100"/>
          <a:sy n="94" d="100"/>
        </p:scale>
        <p:origin x="15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056E3-0A40-44E9-9321-9290D8B4CED1}" type="datetimeFigureOut">
              <a:rPr lang="zh-TW" altLang="en-US" smtClean="0"/>
              <a:t>2019/10/21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C4C38-2DDC-4A21-B555-9DECA43045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11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http://www.deeplearningbook.org/contents/autoencoders.html</a:t>
            </a:r>
          </a:p>
          <a:p>
            <a:endParaRPr lang="en-US" altLang="zh-TW" dirty="0"/>
          </a:p>
          <a:p>
            <a:r>
              <a:rPr lang="en-US" altLang="zh-TW" dirty="0"/>
              <a:t>Output</a:t>
            </a:r>
          </a:p>
          <a:p>
            <a:r>
              <a:rPr lang="en-US" altLang="zh-TW" dirty="0"/>
              <a:t>	- idea of compressions</a:t>
            </a:r>
          </a:p>
          <a:p>
            <a:r>
              <a:rPr lang="en-US" altLang="zh-TW" dirty="0"/>
              <a:t>	-</a:t>
            </a:r>
            <a:r>
              <a:rPr lang="en-US" altLang="zh-TW" dirty="0" err="1"/>
              <a:t>audoencoder</a:t>
            </a:r>
            <a:endParaRPr lang="en-US" altLang="zh-TW" dirty="0"/>
          </a:p>
          <a:p>
            <a:r>
              <a:rPr lang="en-US" altLang="zh-TW" dirty="0"/>
              <a:t>	- application</a:t>
            </a:r>
          </a:p>
          <a:p>
            <a:r>
              <a:rPr lang="en-US" altLang="zh-TW" dirty="0"/>
              <a:t>		retrieval</a:t>
            </a:r>
          </a:p>
          <a:p>
            <a:r>
              <a:rPr lang="en-US" altLang="zh-TW" dirty="0"/>
              <a:t>		image</a:t>
            </a:r>
          </a:p>
          <a:p>
            <a:r>
              <a:rPr lang="en-US" altLang="zh-TW" dirty="0"/>
              <a:t>	-also as </a:t>
            </a:r>
            <a:r>
              <a:rPr lang="en-US" altLang="zh-TW" dirty="0" err="1"/>
              <a:t>initilization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9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of an original image of ORL face database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00551-177F-4DA6-A3B3-27F70ADFF49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763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http://www2.imm.dtu.dk/projects/spasm/references/spasm.pdf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A090CB-36A7-4DA0-AE53-07913869C47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926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reshape(W(:,</a:t>
            </a:r>
            <a:r>
              <a:rPr lang="en-US" altLang="zh-TW" dirty="0" err="1"/>
              <a:t>i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A090CB-36A7-4DA0-AE53-07913869C47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931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A neutral  net  whose output tries to reconstruct the input</a:t>
                </a:r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Target of output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TW" dirty="0"/>
                  <a:t>) = input 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)</a:t>
                </a: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 smtClean="0"/>
                  <a:t>A neutral  net  whose output tries to reconstruct the input</a:t>
                </a:r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 smtClean="0"/>
                  <a:t>Target of output (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𝑦 ̂</a:t>
                </a:r>
                <a:r>
                  <a:rPr lang="en-US" altLang="zh-TW" dirty="0" smtClean="0"/>
                  <a:t>) = input (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𝑥</a:t>
                </a:r>
                <a:r>
                  <a:rPr lang="en-US" altLang="zh-TW" dirty="0" smtClean="0"/>
                  <a:t>)</a:t>
                </a:r>
                <a:endParaRPr lang="en-US" altLang="zh-TW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093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codes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5016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Hand-written digits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Deep auto-encoder has better reconstruction capability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209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From 30 to 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846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有收縮性的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1307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125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qeruy</a:t>
            </a:r>
            <a:r>
              <a:rPr lang="en-US" altLang="zh-TW" dirty="0"/>
              <a:t> not always have the common</a:t>
            </a:r>
            <a:r>
              <a:rPr lang="en-US" altLang="zh-TW" baseline="0" dirty="0"/>
              <a:t> word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12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櫻桃梗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8132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Direct compute on pixel</a:t>
            </a:r>
            <a:r>
              <a:rPr lang="en-US" altLang="zh-TW" baseline="0" dirty="0"/>
              <a:t> label is slow!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7806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TW" sz="1200" dirty="0">
                <a:latin typeface="Arial" charset="0"/>
              </a:rPr>
              <a:t>Reconstructions of 32x32 color images from 256-bit codes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111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faster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6121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這個圖可能有問題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040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537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8390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295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8894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147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551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https://www.semanticscholar.org/paper/Integrating-frame-based-and-segment-based-dynamic-Chan-Lee/7d8eaf612500420a125b3cfca98701114cf68873/pdf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F6DD4-9545-4A49-91CA-058829C4258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678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用這個例子http://newsletter.sinica.edu.tw/file/file/4/485.pdf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00551-177F-4DA6-A3B3-27F70ADFF49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61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Ref: </a:t>
            </a:r>
            <a:r>
              <a:rPr lang="zh-TW" altLang="en-US" dirty="0"/>
              <a:t>http://speech.ee.ntu.edu.tw/~tlkagk/courses/LA_2016/Lecture/special%20matrix%20(v2).ecm.mp4/index.html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00551-177F-4DA6-A3B3-27F70ADFF49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894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https://pvirie.wordpress.com/2016/03/29/linear-autoencoders-do-pca/</a:t>
            </a:r>
          </a:p>
          <a:p>
            <a:endParaRPr lang="en-US" altLang="zh-TW" dirty="0"/>
          </a:p>
          <a:p>
            <a:r>
              <a:rPr lang="en-US" altLang="zh-TW" dirty="0"/>
              <a:t>https://pvirie.wordpress.com/2013/10/01/pattern-covariance-analysis-of-components/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00551-177F-4DA6-A3B3-27F70ADFF49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113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Link PCA with MDS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[1] T. Cox and M. Cox. </a:t>
            </a:r>
            <a:r>
              <a:rPr lang="en-US" altLang="zh-TW" i="1" dirty="0"/>
              <a:t>Multidimensional Scaling</a:t>
            </a:r>
            <a:r>
              <a:rPr lang="en-US" altLang="zh-TW" dirty="0"/>
              <a:t>. Chapman Hall, Boca Raton, 2nd edition,</a:t>
            </a:r>
            <a:br>
              <a:rPr lang="en-US" altLang="zh-TW" dirty="0"/>
            </a:br>
            <a:r>
              <a:rPr lang="en-US" altLang="zh-TW" dirty="0"/>
              <a:t>2001.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00551-177F-4DA6-A3B3-27F70ADFF49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2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i="0">
                    <a:latin typeface="Cambria Math" panose="02040503050406030204" pitchFamily="18" charset="0"/>
                  </a:rPr>
                  <a:t>𝐾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=2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00551-177F-4DA6-A3B3-27F70ADFF49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403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i="0">
                    <a:latin typeface="Cambria Math" panose="02040503050406030204" pitchFamily="18" charset="0"/>
                  </a:rPr>
                  <a:t>𝐾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=2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00551-177F-4DA6-A3B3-27F70ADFF49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83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939BB-9CC5-4A0F-99ED-9A3070251C45}" type="datetimeFigureOut">
              <a:rPr lang="zh-TW" altLang="en-US" smtClean="0"/>
              <a:t>2019/10/21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642D-3ECC-4D31-9915-3B529EB62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7705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939BB-9CC5-4A0F-99ED-9A3070251C45}" type="datetimeFigureOut">
              <a:rPr lang="zh-TW" altLang="en-US" smtClean="0"/>
              <a:t>2019/10/21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642D-3ECC-4D31-9915-3B529EB62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8874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939BB-9CC5-4A0F-99ED-9A3070251C45}" type="datetimeFigureOut">
              <a:rPr lang="zh-TW" altLang="en-US" smtClean="0"/>
              <a:t>2019/10/21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642D-3ECC-4D31-9915-3B529EB62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4280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939BB-9CC5-4A0F-99ED-9A3070251C45}" type="datetimeFigureOut">
              <a:rPr lang="zh-TW" altLang="en-US" smtClean="0"/>
              <a:t>2019/10/21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642D-3ECC-4D31-9915-3B529EB62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52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939BB-9CC5-4A0F-99ED-9A3070251C45}" type="datetimeFigureOut">
              <a:rPr lang="zh-TW" altLang="en-US" smtClean="0"/>
              <a:t>2019/10/21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642D-3ECC-4D31-9915-3B529EB62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500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939BB-9CC5-4A0F-99ED-9A3070251C45}" type="datetimeFigureOut">
              <a:rPr lang="zh-TW" altLang="en-US" smtClean="0"/>
              <a:t>2019/10/21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642D-3ECC-4D31-9915-3B529EB62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025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939BB-9CC5-4A0F-99ED-9A3070251C45}" type="datetimeFigureOut">
              <a:rPr lang="zh-TW" altLang="en-US" smtClean="0"/>
              <a:t>2019/10/21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642D-3ECC-4D31-9915-3B529EB62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0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939BB-9CC5-4A0F-99ED-9A3070251C45}" type="datetimeFigureOut">
              <a:rPr lang="zh-TW" altLang="en-US" smtClean="0"/>
              <a:t>2019/10/21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642D-3ECC-4D31-9915-3B529EB62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13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939BB-9CC5-4A0F-99ED-9A3070251C45}" type="datetimeFigureOut">
              <a:rPr lang="zh-TW" altLang="en-US" smtClean="0"/>
              <a:t>2019/10/21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642D-3ECC-4D31-9915-3B529EB62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33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939BB-9CC5-4A0F-99ED-9A3070251C45}" type="datetimeFigureOut">
              <a:rPr lang="zh-TW" altLang="en-US" smtClean="0"/>
              <a:t>2019/10/21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642D-3ECC-4D31-9915-3B529EB62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95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939BB-9CC5-4A0F-99ED-9A3070251C45}" type="datetimeFigureOut">
              <a:rPr lang="zh-TW" altLang="en-US" smtClean="0"/>
              <a:t>2019/10/21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642D-3ECC-4D31-9915-3B529EB62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1816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939BB-9CC5-4A0F-99ED-9A3070251C45}" type="datetimeFigureOut">
              <a:rPr lang="zh-TW" altLang="en-US" smtClean="0"/>
              <a:t>2019/10/21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0642D-3ECC-4D31-9915-3B529EB62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538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12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22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27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2.png"/><Relationship Id="rId5" Type="http://schemas.openxmlformats.org/officeDocument/2006/relationships/image" Target="../media/image114.png"/><Relationship Id="rId10" Type="http://schemas.openxmlformats.org/officeDocument/2006/relationships/image" Target="../media/image121.png"/><Relationship Id="rId4" Type="http://schemas.openxmlformats.org/officeDocument/2006/relationships/image" Target="../media/image111.png"/><Relationship Id="rId9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0.png"/><Relationship Id="rId13" Type="http://schemas.openxmlformats.org/officeDocument/2006/relationships/image" Target="../media/image1431.png"/><Relationship Id="rId18" Type="http://schemas.openxmlformats.org/officeDocument/2006/relationships/image" Target="../media/image1480.png"/><Relationship Id="rId3" Type="http://schemas.openxmlformats.org/officeDocument/2006/relationships/image" Target="../media/image1330.png"/><Relationship Id="rId7" Type="http://schemas.openxmlformats.org/officeDocument/2006/relationships/image" Target="../media/image1370.png"/><Relationship Id="rId12" Type="http://schemas.openxmlformats.org/officeDocument/2006/relationships/image" Target="../media/image1421.png"/><Relationship Id="rId17" Type="http://schemas.openxmlformats.org/officeDocument/2006/relationships/image" Target="../media/image147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11" Type="http://schemas.openxmlformats.org/officeDocument/2006/relationships/image" Target="../media/image157.png"/><Relationship Id="rId5" Type="http://schemas.openxmlformats.org/officeDocument/2006/relationships/image" Target="../media/image1350.png"/><Relationship Id="rId15" Type="http://schemas.openxmlformats.org/officeDocument/2006/relationships/image" Target="../media/image1450.png"/><Relationship Id="rId10" Type="http://schemas.openxmlformats.org/officeDocument/2006/relationships/image" Target="../media/image1400.png"/><Relationship Id="rId4" Type="http://schemas.openxmlformats.org/officeDocument/2006/relationships/image" Target="../media/image156.png"/><Relationship Id="rId9" Type="http://schemas.openxmlformats.org/officeDocument/2006/relationships/image" Target="../media/image1391.png"/><Relationship Id="rId14" Type="http://schemas.openxmlformats.org/officeDocument/2006/relationships/image" Target="../media/image14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13" Type="http://schemas.openxmlformats.org/officeDocument/2006/relationships/image" Target="../media/image159.png"/><Relationship Id="rId18" Type="http://schemas.openxmlformats.org/officeDocument/2006/relationships/image" Target="../media/image156.png"/><Relationship Id="rId3" Type="http://schemas.openxmlformats.org/officeDocument/2006/relationships/image" Target="../media/image1350.png"/><Relationship Id="rId7" Type="http://schemas.openxmlformats.org/officeDocument/2006/relationships/image" Target="../media/image1500.png"/><Relationship Id="rId12" Type="http://schemas.openxmlformats.org/officeDocument/2006/relationships/image" Target="../media/image1550.png"/><Relationship Id="rId17" Type="http://schemas.openxmlformats.org/officeDocument/2006/relationships/image" Target="../media/image133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70.png"/><Relationship Id="rId20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541.png"/><Relationship Id="rId5" Type="http://schemas.openxmlformats.org/officeDocument/2006/relationships/image" Target="../media/image1370.png"/><Relationship Id="rId15" Type="http://schemas.openxmlformats.org/officeDocument/2006/relationships/image" Target="../media/image1480.png"/><Relationship Id="rId10" Type="http://schemas.openxmlformats.org/officeDocument/2006/relationships/image" Target="../media/image1531.png"/><Relationship Id="rId19" Type="http://schemas.openxmlformats.org/officeDocument/2006/relationships/image" Target="../media/image1460.png"/><Relationship Id="rId4" Type="http://schemas.openxmlformats.org/officeDocument/2006/relationships/image" Target="../media/image1360.png"/><Relationship Id="rId9" Type="http://schemas.openxmlformats.org/officeDocument/2006/relationships/image" Target="../media/image1521.png"/><Relationship Id="rId14" Type="http://schemas.openxmlformats.org/officeDocument/2006/relationships/image" Target="../media/image14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3" Type="http://schemas.openxmlformats.org/officeDocument/2006/relationships/image" Target="../media/image19.png"/><Relationship Id="rId17" Type="http://schemas.openxmlformats.org/officeDocument/2006/relationships/image" Target="../media/image46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0.png"/><Relationship Id="rId15" Type="http://schemas.openxmlformats.org/officeDocument/2006/relationships/image" Target="../media/image165.png"/><Relationship Id="rId4" Type="http://schemas.openxmlformats.org/officeDocument/2006/relationships/image" Target="../media/image520.png"/><Relationship Id="rId14" Type="http://schemas.openxmlformats.org/officeDocument/2006/relationships/image" Target="../media/image4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630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9" Type="http://schemas.openxmlformats.org/officeDocument/2006/relationships/image" Target="../media/image5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6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5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240.png"/><Relationship Id="rId15" Type="http://schemas.openxmlformats.org/officeDocument/2006/relationships/image" Target="../media/image172.png"/><Relationship Id="rId10" Type="http://schemas.openxmlformats.org/officeDocument/2006/relationships/image" Target="../media/image270.png"/><Relationship Id="rId4" Type="http://schemas.openxmlformats.org/officeDocument/2006/relationships/image" Target="../media/image265.png"/><Relationship Id="rId14" Type="http://schemas.openxmlformats.org/officeDocument/2006/relationships/image" Target="../media/image5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07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2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30.png"/><Relationship Id="rId4" Type="http://schemas.openxmlformats.org/officeDocument/2006/relationships/image" Target="../media/image2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Unsupervised Learning:</a:t>
            </a:r>
            <a:br>
              <a:rPr lang="en-US" altLang="zh-TW" dirty="0"/>
            </a:br>
            <a:r>
              <a:rPr lang="en-US" altLang="zh-TW" dirty="0" smtClean="0"/>
              <a:t> </a:t>
            </a:r>
            <a:r>
              <a:rPr lang="en-US" altLang="zh-CN" sz="4400" dirty="0" smtClean="0"/>
              <a:t>PCA</a:t>
            </a:r>
            <a:r>
              <a:rPr lang="en-US" altLang="zh-CN" dirty="0" smtClean="0"/>
              <a:t>  </a:t>
            </a:r>
            <a:r>
              <a:rPr lang="en-US" altLang="zh-CN" sz="4400" dirty="0"/>
              <a:t>and </a:t>
            </a:r>
            <a:r>
              <a:rPr lang="en-US" altLang="zh-TW" sz="4400" dirty="0" smtClean="0"/>
              <a:t>Deep </a:t>
            </a:r>
            <a:r>
              <a:rPr lang="en-US" altLang="zh-TW" sz="4400" dirty="0"/>
              <a:t>Auto-encoder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45288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258720"/>
            <a:ext cx="5257800" cy="3598141"/>
          </a:xfrm>
        </p:spPr>
      </p:pic>
      <p:cxnSp>
        <p:nvCxnSpPr>
          <p:cNvPr id="6" name="直線單箭頭接點 5"/>
          <p:cNvCxnSpPr/>
          <p:nvPr/>
        </p:nvCxnSpPr>
        <p:spPr>
          <a:xfrm flipV="1">
            <a:off x="3924300" y="921501"/>
            <a:ext cx="3185659" cy="24201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952791" y="4972094"/>
            <a:ext cx="1687285" cy="824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465650" y="5050884"/>
                <a:ext cx="451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650" y="5050884"/>
                <a:ext cx="451341" cy="369332"/>
              </a:xfrm>
              <a:prstGeom prst="rect">
                <a:avLst/>
              </a:prstGeom>
              <a:blipFill>
                <a:blip r:embed="rId3"/>
                <a:stretch>
                  <a:fillRect l="-8000" t="-1667" r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/>
          <p:cNvCxnSpPr/>
          <p:nvPr/>
        </p:nvCxnSpPr>
        <p:spPr>
          <a:xfrm flipV="1">
            <a:off x="1006322" y="4148316"/>
            <a:ext cx="429068" cy="160567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006322" y="4091261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22" y="4091261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接點 17"/>
          <p:cNvCxnSpPr/>
          <p:nvPr/>
        </p:nvCxnSpPr>
        <p:spPr>
          <a:xfrm>
            <a:off x="1488921" y="4189584"/>
            <a:ext cx="518427" cy="104596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1789147" y="5300409"/>
            <a:ext cx="162799" cy="4385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 flipH="1">
            <a:off x="1901579" y="5157838"/>
            <a:ext cx="184666" cy="1846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331523" y="4109033"/>
                <a:ext cx="51838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Project all the data points x onto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, and obtain a 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523" y="4109033"/>
                <a:ext cx="5183827" cy="830997"/>
              </a:xfrm>
              <a:prstGeom prst="rect">
                <a:avLst/>
              </a:prstGeom>
              <a:blipFill>
                <a:blip r:embed="rId5"/>
                <a:stretch>
                  <a:fillRect l="-1882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375293" y="4922990"/>
                <a:ext cx="51400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We want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as large as possible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293" y="4922990"/>
                <a:ext cx="5140057" cy="830997"/>
              </a:xfrm>
              <a:prstGeom prst="rect">
                <a:avLst/>
              </a:prstGeom>
              <a:blipFill>
                <a:blip r:embed="rId6"/>
                <a:stretch>
                  <a:fillRect l="-1898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/>
          <p:nvPr/>
        </p:nvCxnSpPr>
        <p:spPr>
          <a:xfrm flipH="1" flipV="1">
            <a:off x="2956509" y="2131573"/>
            <a:ext cx="950700" cy="122278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 rot="3199993">
            <a:off x="5327130" y="747104"/>
            <a:ext cx="295532" cy="29061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 rot="19245637">
            <a:off x="3722306" y="2619620"/>
            <a:ext cx="330876" cy="1347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938681" y="2011191"/>
            <a:ext cx="1282041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Large variance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452716" y="3410888"/>
            <a:ext cx="204435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Small variance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375293" y="5632217"/>
                <a:ext cx="3762983" cy="1032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𝑉𝑎𝑟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TW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TW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TW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293" y="5632217"/>
                <a:ext cx="3762983" cy="10323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93345" y="1876260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𝑧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𝑊𝑥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45" y="1876260"/>
                <a:ext cx="127137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150524" y="3267613"/>
                <a:ext cx="1524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24" y="3267613"/>
                <a:ext cx="1524776" cy="369332"/>
              </a:xfrm>
              <a:prstGeom prst="rect">
                <a:avLst/>
              </a:prstGeom>
              <a:blipFill>
                <a:blip r:embed="rId9"/>
                <a:stretch>
                  <a:fillRect l="-2400" r="-16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435390" y="5779052"/>
                <a:ext cx="1524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390" y="5779052"/>
                <a:ext cx="1524776" cy="369332"/>
              </a:xfrm>
              <a:prstGeom prst="rect">
                <a:avLst/>
              </a:prstGeom>
              <a:blipFill>
                <a:blip r:embed="rId10"/>
                <a:stretch>
                  <a:fillRect l="-1992" r="-159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577584" y="2595019"/>
            <a:ext cx="222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Reduce to 1-D: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7109959" y="5873412"/>
                <a:ext cx="14895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959" y="5873412"/>
                <a:ext cx="1489510" cy="369332"/>
              </a:xfrm>
              <a:prstGeom prst="rect">
                <a:avLst/>
              </a:prstGeom>
              <a:blipFill>
                <a:blip r:embed="rId11"/>
                <a:stretch>
                  <a:fillRect r="-449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53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4" grpId="0" animBg="1"/>
      <p:bldP spid="25" grpId="0"/>
      <p:bldP spid="29" grpId="0"/>
      <p:bldP spid="33" grpId="0" animBg="1"/>
      <p:bldP spid="34" grpId="0" animBg="1"/>
      <p:bldP spid="35" grpId="0" animBg="1"/>
      <p:bldP spid="36" grpId="0" animBg="1"/>
      <p:bldP spid="37" grpId="0"/>
      <p:bldP spid="21" grpId="0"/>
      <p:bldP spid="22" grpId="0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400740" y="3902607"/>
                <a:ext cx="57271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We want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as large as possible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740" y="3902607"/>
                <a:ext cx="5727145" cy="830997"/>
              </a:xfrm>
              <a:prstGeom prst="rect">
                <a:avLst/>
              </a:prstGeom>
              <a:blipFill>
                <a:blip r:embed="rId2"/>
                <a:stretch>
                  <a:fillRect l="-1704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311108" y="4747653"/>
                <a:ext cx="3762983" cy="1046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𝑉𝑎𝑟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TW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TW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TW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108" y="4747653"/>
                <a:ext cx="3762983" cy="10468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7019235" y="5045078"/>
                <a:ext cx="1496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235" y="5045078"/>
                <a:ext cx="1496115" cy="369332"/>
              </a:xfrm>
              <a:prstGeom prst="rect">
                <a:avLst/>
              </a:prstGeom>
              <a:blipFill>
                <a:blip r:embed="rId4"/>
                <a:stretch>
                  <a:fillRect t="-1667" r="-447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6949715" y="5527169"/>
                <a:ext cx="1633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715" y="5527169"/>
                <a:ext cx="1633845" cy="369332"/>
              </a:xfrm>
              <a:prstGeom prst="rect">
                <a:avLst/>
              </a:prstGeom>
              <a:blipFill>
                <a:blip r:embed="rId5"/>
                <a:stretch>
                  <a:fillRect l="-1866" t="-1667" r="-4104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693345" y="1876260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𝑧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𝑊𝑥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45" y="1876260"/>
                <a:ext cx="127137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1150524" y="3267613"/>
                <a:ext cx="1524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24" y="3267613"/>
                <a:ext cx="1524776" cy="369332"/>
              </a:xfrm>
              <a:prstGeom prst="rect">
                <a:avLst/>
              </a:prstGeom>
              <a:blipFill>
                <a:blip r:embed="rId7"/>
                <a:stretch>
                  <a:fillRect l="-2400" r="-16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字方塊 42"/>
          <p:cNvSpPr txBox="1"/>
          <p:nvPr/>
        </p:nvSpPr>
        <p:spPr>
          <a:xfrm>
            <a:off x="577584" y="2595019"/>
            <a:ext cx="222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Reduce to 1-D: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3340668" y="817601"/>
            <a:ext cx="5422962" cy="2672607"/>
            <a:chOff x="3340668" y="817601"/>
            <a:chExt cx="5422962" cy="2672607"/>
          </a:xfrm>
        </p:grpSpPr>
        <p:grpSp>
          <p:nvGrpSpPr>
            <p:cNvPr id="5" name="群組 4"/>
            <p:cNvGrpSpPr/>
            <p:nvPr/>
          </p:nvGrpSpPr>
          <p:grpSpPr>
            <a:xfrm>
              <a:off x="3400740" y="884532"/>
              <a:ext cx="5267946" cy="2555518"/>
              <a:chOff x="3432782" y="1061327"/>
              <a:chExt cx="5267946" cy="25555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字方塊 43"/>
                  <p:cNvSpPr txBox="1"/>
                  <p:nvPr/>
                </p:nvSpPr>
                <p:spPr>
                  <a:xfrm>
                    <a:off x="3432782" y="1061327"/>
                    <a:ext cx="518382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/>
                        <a:cs typeface="+mn-cs"/>
                      </a:rPr>
                      <a:t>Project all the data points x onto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p>
                        </m:sSup>
                      </m:oMath>
                    </a14:m>
                    <a:r>
                      <a:rPr kumimoji="0" lang="en-US" altLang="zh-TW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/>
                        <a:cs typeface="+mn-cs"/>
                      </a:rPr>
                      <a:t>, and obtain a set of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kumimoji="0" lang="zh-TW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4" name="文字方塊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2782" y="1061327"/>
                    <a:ext cx="5183827" cy="8309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82" t="-5882" b="-1617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文字方塊 44"/>
                  <p:cNvSpPr txBox="1"/>
                  <p:nvPr/>
                </p:nvSpPr>
                <p:spPr>
                  <a:xfrm>
                    <a:off x="3476552" y="1875284"/>
                    <a:ext cx="514005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/>
                        <a:cs typeface="+mn-cs"/>
                      </a:rPr>
                      <a:t>We want the variance of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kumimoji="0" lang="en-US" altLang="zh-TW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/>
                        <a:cs typeface="+mn-cs"/>
                      </a:rPr>
                      <a:t> as large as possible</a:t>
                    </a:r>
                    <a:endParaRPr kumimoji="0" lang="zh-TW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5" name="文字方塊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6552" y="1875284"/>
                    <a:ext cx="5140057" cy="83099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79" t="-5882" b="-1617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字方塊 45"/>
                  <p:cNvSpPr txBox="1"/>
                  <p:nvPr/>
                </p:nvSpPr>
                <p:spPr>
                  <a:xfrm>
                    <a:off x="3476552" y="2584511"/>
                    <a:ext cx="3762983" cy="1032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𝑉𝑎𝑟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TW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TW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TW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0" lang="en-US" altLang="zh-TW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US" altLang="zh-TW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altLang="zh-TW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altLang="zh-TW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kumimoji="0" lang="zh-TW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6" name="文字方塊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6552" y="2584511"/>
                    <a:ext cx="3762983" cy="103233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字方塊 46"/>
                  <p:cNvSpPr txBox="1"/>
                  <p:nvPr/>
                </p:nvSpPr>
                <p:spPr>
                  <a:xfrm>
                    <a:off x="7211218" y="2825706"/>
                    <a:ext cx="148951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oMath>
                      </m:oMathPara>
                    </a14:m>
                    <a:endParaRPr kumimoji="0" lang="zh-TW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7" name="文字方塊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1218" y="2825706"/>
                    <a:ext cx="148951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1667" r="-4508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矩形 6"/>
            <p:cNvSpPr/>
            <p:nvPr/>
          </p:nvSpPr>
          <p:spPr>
            <a:xfrm>
              <a:off x="3340668" y="817601"/>
              <a:ext cx="5422962" cy="2672607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1150524" y="3776348"/>
                <a:ext cx="1538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24" y="3776348"/>
                <a:ext cx="1538498" cy="369332"/>
              </a:xfrm>
              <a:prstGeom prst="rect">
                <a:avLst/>
              </a:prstGeom>
              <a:blipFill>
                <a:blip r:embed="rId12"/>
                <a:stretch>
                  <a:fillRect l="-2381" r="-158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矩形 48"/>
          <p:cNvSpPr/>
          <p:nvPr/>
        </p:nvSpPr>
        <p:spPr>
          <a:xfrm>
            <a:off x="3340668" y="3849584"/>
            <a:ext cx="5422962" cy="23062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33322" y="4367092"/>
                <a:ext cx="2132379" cy="1369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altLang="zh-TW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en-US" altLang="zh-TW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zh-TW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zh-TW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en-US" altLang="zh-TW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zh-TW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zh-TW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22" y="4367092"/>
                <a:ext cx="2132379" cy="13694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820810" y="5794543"/>
            <a:ext cx="1757402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Orthogonal matrix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2798048" y="2307147"/>
            <a:ext cx="542620" cy="11329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48" idx="3"/>
          </p:cNvCxnSpPr>
          <p:nvPr/>
        </p:nvCxnSpPr>
        <p:spPr>
          <a:xfrm>
            <a:off x="2689022" y="3961014"/>
            <a:ext cx="651646" cy="9043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82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9" grpId="0"/>
      <p:bldP spid="40" grpId="0"/>
      <p:bldP spid="48" grpId="0"/>
      <p:bldP spid="49" grpId="0" animBg="1"/>
      <p:bldP spid="50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63137"/>
            <a:ext cx="7772400" cy="23876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原理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87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405975" y="5106451"/>
                <a:ext cx="30673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975" y="5106451"/>
                <a:ext cx="3067378" cy="369332"/>
              </a:xfrm>
              <a:prstGeom prst="rect">
                <a:avLst/>
              </a:prstGeom>
              <a:blipFill>
                <a:blip r:embed="rId2"/>
                <a:stretch>
                  <a:fillRect t="-1667" r="-1988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087649" y="845799"/>
                <a:ext cx="3690241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p>
                          </m:s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649" y="845799"/>
                <a:ext cx="3690241" cy="894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820879" y="853319"/>
                <a:ext cx="1906356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79" y="853319"/>
                <a:ext cx="1906356" cy="8943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676880" y="1063042"/>
                <a:ext cx="11622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acc>
                        <m:accPr>
                          <m:chr m:val="̅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880" y="1063042"/>
                <a:ext cx="1162241" cy="369332"/>
              </a:xfrm>
              <a:prstGeom prst="rect">
                <a:avLst/>
              </a:prstGeom>
              <a:blipFill>
                <a:blip r:embed="rId5"/>
                <a:stretch>
                  <a:fillRect l="-2094" r="-361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11099" y="2514220"/>
                <a:ext cx="3871840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∙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∙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99" y="2514220"/>
                <a:ext cx="3871840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09931" y="3446995"/>
                <a:ext cx="3181432" cy="986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0" lang="en-US" altLang="zh-TW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altLang="zh-TW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31" y="3446995"/>
                <a:ext cx="3181432" cy="9866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466537" y="2305454"/>
                <a:ext cx="2350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∙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537" y="2305454"/>
                <a:ext cx="2350964" cy="369332"/>
              </a:xfrm>
              <a:prstGeom prst="rect">
                <a:avLst/>
              </a:prstGeom>
              <a:blipFill>
                <a:blip r:embed="rId8"/>
                <a:stretch>
                  <a:fillRect r="-1039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905916" y="2305454"/>
                <a:ext cx="14033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𝑏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916" y="2305454"/>
                <a:ext cx="1403398" cy="369332"/>
              </a:xfrm>
              <a:prstGeom prst="rect">
                <a:avLst/>
              </a:prstGeom>
              <a:blipFill>
                <a:blip r:embed="rId9"/>
                <a:stretch>
                  <a:fillRect l="-1739" r="-478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458613" y="2907268"/>
                <a:ext cx="1816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𝑏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613" y="2907268"/>
                <a:ext cx="1816266" cy="369332"/>
              </a:xfrm>
              <a:prstGeom prst="rect">
                <a:avLst/>
              </a:prstGeom>
              <a:blipFill>
                <a:blip r:embed="rId10"/>
                <a:stretch>
                  <a:fillRect l="-1342" r="-1007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382440" y="2887624"/>
                <a:ext cx="14064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𝑏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440" y="2887624"/>
                <a:ext cx="1406411" cy="369332"/>
              </a:xfrm>
              <a:prstGeom prst="rect">
                <a:avLst/>
              </a:prstGeom>
              <a:blipFill>
                <a:blip r:embed="rId11"/>
                <a:stretch>
                  <a:fillRect l="-1732" t="-1667" r="-1732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09931" y="4240922"/>
                <a:ext cx="4481562" cy="986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31" y="4240922"/>
                <a:ext cx="4481562" cy="9866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26260" y="5090122"/>
                <a:ext cx="4996028" cy="986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60" y="5090122"/>
                <a:ext cx="4996028" cy="9866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1646908" y="5145714"/>
            <a:ext cx="2832104" cy="78739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67281" y="6125913"/>
                <a:ext cx="28273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𝐶𝑜𝑣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81" y="6125913"/>
                <a:ext cx="282730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366746" y="3840559"/>
                <a:ext cx="28270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maximizing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746" y="3840559"/>
                <a:ext cx="2827085" cy="461665"/>
              </a:xfrm>
              <a:prstGeom prst="rect">
                <a:avLst/>
              </a:prstGeom>
              <a:blipFill>
                <a:blip r:embed="rId15"/>
                <a:stretch>
                  <a:fillRect l="-323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733221" y="4387508"/>
                <a:ext cx="17329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21" y="4387508"/>
                <a:ext cx="173294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232917" y="6172910"/>
                <a:ext cx="1796137" cy="461665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𝐶𝑜𝑣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17" y="6172910"/>
                <a:ext cx="1796137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68003" y="1652610"/>
                <a:ext cx="3762983" cy="1047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𝑉𝑎𝑟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TW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TW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TW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03" y="1652610"/>
                <a:ext cx="3762983" cy="10477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114935" y="357994"/>
                <a:ext cx="1524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935" y="357994"/>
                <a:ext cx="1524776" cy="369332"/>
              </a:xfrm>
              <a:prstGeom prst="rect">
                <a:avLst/>
              </a:prstGeom>
              <a:blipFill>
                <a:blip r:embed="rId19"/>
                <a:stretch>
                  <a:fillRect l="-2400" t="-1667" r="-1600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5110013" y="3645429"/>
            <a:ext cx="3707416" cy="211781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7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/>
      <p:bldP spid="20" grpId="0"/>
      <p:bldP spid="21" grpId="0"/>
      <p:bldP spid="22" grpId="0" animBg="1"/>
      <p:bldP spid="23" grpId="0"/>
      <p:bldP spid="24" grpId="0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99663" y="296193"/>
                <a:ext cx="28270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maximizing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63" y="296193"/>
                <a:ext cx="2827085" cy="461665"/>
              </a:xfrm>
              <a:prstGeom prst="rect">
                <a:avLst/>
              </a:prstGeom>
              <a:blipFill>
                <a:blip r:embed="rId3"/>
                <a:stretch>
                  <a:fillRect l="-3233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256097" y="345850"/>
                <a:ext cx="24901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097" y="345850"/>
                <a:ext cx="24901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255254" y="358202"/>
                <a:ext cx="18167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254" y="358202"/>
                <a:ext cx="1816716" cy="369332"/>
              </a:xfrm>
              <a:prstGeom prst="rect">
                <a:avLst/>
              </a:prstGeom>
              <a:blipFill>
                <a:blip r:embed="rId5"/>
                <a:stretch>
                  <a:fillRect r="-3691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202142" y="997781"/>
                <a:ext cx="17961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𝐶𝑜𝑣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142" y="997781"/>
                <a:ext cx="1796137" cy="461665"/>
              </a:xfrm>
              <a:prstGeom prst="rect">
                <a:avLst/>
              </a:prstGeom>
              <a:blipFill>
                <a:blip r:embed="rId6"/>
                <a:stretch>
                  <a:fillRect l="-6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3131594" y="997781"/>
            <a:ext cx="1662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Symmetric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737186" y="984194"/>
            <a:ext cx="3213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positive-semidefinite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714250" y="1348295"/>
            <a:ext cx="418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(non-negative eigenvalues)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51746" y="2048192"/>
            <a:ext cx="621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Using Lagrange multiplier [Bishop, Appendix E]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33595" y="5761047"/>
                <a:ext cx="64588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is the eigenvector of the covariance matrix S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95" y="5761047"/>
                <a:ext cx="6458857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223669" y="6158557"/>
                <a:ext cx="55410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Corresponding to the largest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TW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669" y="6158557"/>
                <a:ext cx="5541072" cy="461665"/>
              </a:xfrm>
              <a:prstGeom prst="rect">
                <a:avLst/>
              </a:prstGeom>
              <a:blipFill>
                <a:blip r:embed="rId8"/>
                <a:stretch>
                  <a:fillRect l="-1100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097664" y="2602107"/>
                <a:ext cx="5097549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𝑆</m:t>
                    </m:r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zh-TW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𝛼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p>
                        </m:s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−1</m:t>
                        </m:r>
                      </m:e>
                    </m:d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664" y="2602107"/>
                <a:ext cx="5097549" cy="4168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157623" y="3338235"/>
                <a:ext cx="2359557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0" lang="zh-TW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kumimoji="0" lang="zh-TW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p>
                          </m:sSub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=0</m:t>
                          </m:r>
                        </m:den>
                      </m:f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623" y="3338235"/>
                <a:ext cx="2359557" cy="372859"/>
              </a:xfrm>
              <a:prstGeom prst="rect">
                <a:avLst/>
              </a:prstGeom>
              <a:blipFill>
                <a:blip r:embed="rId10"/>
                <a:stretch>
                  <a:fillRect l="-3101" t="-167213" r="-2842" b="-2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157622" y="3865224"/>
                <a:ext cx="2359557" cy="373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0" lang="zh-TW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kumimoji="0" lang="zh-TW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p>
                          </m:sSub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=0</m:t>
                          </m:r>
                        </m:den>
                      </m:f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622" y="3865224"/>
                <a:ext cx="2359557" cy="373564"/>
              </a:xfrm>
              <a:prstGeom prst="rect">
                <a:avLst/>
              </a:prstGeom>
              <a:blipFill>
                <a:blip r:embed="rId11"/>
                <a:stretch>
                  <a:fillRect l="-3101" t="-165574" r="-2842" b="-2524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 rot="5400000">
            <a:off x="2086563" y="4368672"/>
            <a:ext cx="614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3" name="右大括弧 22"/>
          <p:cNvSpPr/>
          <p:nvPr/>
        </p:nvSpPr>
        <p:spPr>
          <a:xfrm>
            <a:off x="3623836" y="3332343"/>
            <a:ext cx="385347" cy="1747936"/>
          </a:xfrm>
          <a:prstGeom prst="rightBrace">
            <a:avLst>
              <a:gd name="adj1" fmla="val 18965"/>
              <a:gd name="adj2" fmla="val 18979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327807" y="3372860"/>
                <a:ext cx="21330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zh-TW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𝛼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807" y="3372860"/>
                <a:ext cx="2133084" cy="369332"/>
              </a:xfrm>
              <a:prstGeom prst="rect">
                <a:avLst/>
              </a:prstGeom>
              <a:blipFill>
                <a:blip r:embed="rId12"/>
                <a:stretch>
                  <a:fillRect l="-3143" r="-2857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213207" y="4443762"/>
                <a:ext cx="34234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TW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𝛼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207" y="4443762"/>
                <a:ext cx="3423408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308932" y="4937505"/>
                <a:ext cx="9325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TW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𝛼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932" y="4937505"/>
                <a:ext cx="932571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5165163" y="4955436"/>
            <a:ext cx="361038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Choose the maximum one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3113" y="5696892"/>
            <a:ext cx="8202275" cy="97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01676" y="1026922"/>
            <a:ext cx="7209567" cy="78739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327807" y="3833766"/>
                <a:ext cx="1597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TW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𝛼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807" y="3833766"/>
                <a:ext cx="1597104" cy="369332"/>
              </a:xfrm>
              <a:prstGeom prst="rect">
                <a:avLst/>
              </a:prstGeom>
              <a:blipFill>
                <a:blip r:embed="rId15"/>
                <a:stretch>
                  <a:fillRect l="-4198" r="-1145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034478" y="3782619"/>
                <a:ext cx="2321469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: eigenvector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478" y="3782619"/>
                <a:ext cx="2321469" cy="461665"/>
              </a:xfrm>
              <a:prstGeom prst="rect">
                <a:avLst/>
              </a:prstGeom>
              <a:blipFill>
                <a:blip r:embed="rId16"/>
                <a:stretch>
                  <a:fillRect t="-10526" r="-2618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22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2" grpId="0"/>
      <p:bldP spid="23" grpId="0" animBg="1"/>
      <p:bldP spid="24" grpId="0"/>
      <p:bldP spid="25" grpId="0"/>
      <p:bldP spid="26" grpId="0"/>
      <p:bldP spid="27" grpId="0" animBg="1"/>
      <p:bldP spid="7" grpId="0" animBg="1"/>
      <p:bldP spid="29" grpId="0" animBg="1"/>
      <p:bldP spid="30" grpId="0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/>
          <p:cNvGrpSpPr/>
          <p:nvPr/>
        </p:nvGrpSpPr>
        <p:grpSpPr>
          <a:xfrm>
            <a:off x="408080" y="326922"/>
            <a:ext cx="8268922" cy="461772"/>
            <a:chOff x="408080" y="326922"/>
            <a:chExt cx="8268922" cy="461772"/>
          </a:xfrm>
        </p:grpSpPr>
        <p:grpSp>
          <p:nvGrpSpPr>
            <p:cNvPr id="32" name="群組 31"/>
            <p:cNvGrpSpPr/>
            <p:nvPr/>
          </p:nvGrpSpPr>
          <p:grpSpPr>
            <a:xfrm>
              <a:off x="408080" y="326922"/>
              <a:ext cx="5076860" cy="461772"/>
              <a:chOff x="359827" y="459881"/>
              <a:chExt cx="5076860" cy="4617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文字方塊 3"/>
                  <p:cNvSpPr txBox="1"/>
                  <p:nvPr/>
                </p:nvSpPr>
                <p:spPr>
                  <a:xfrm>
                    <a:off x="359827" y="459881"/>
                    <a:ext cx="282708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/>
                        <a:cs typeface="+mn-cs"/>
                      </a:rPr>
                      <a:t>Find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kumimoji="0" lang="en-US" altLang="zh-TW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/>
                        <a:cs typeface="+mn-cs"/>
                      </a:rPr>
                      <a:t> maximizing </a:t>
                    </a:r>
                    <a:endParaRPr kumimoji="0" lang="zh-TW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" name="文字方塊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827" y="459881"/>
                    <a:ext cx="282708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448" t="-10667" b="-30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字方塊 4"/>
                  <p:cNvSpPr txBox="1"/>
                  <p:nvPr/>
                </p:nvSpPr>
                <p:spPr>
                  <a:xfrm>
                    <a:off x="2946510" y="459988"/>
                    <a:ext cx="249017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𝑆</m:t>
                          </m:r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kumimoji="0" lang="zh-TW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" name="文字方塊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6510" y="459988"/>
                    <a:ext cx="2490177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4777820" y="376542"/>
                  <a:ext cx="18299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7820" y="376542"/>
                  <a:ext cx="1829925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333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6847077" y="376542"/>
                  <a:ext cx="18299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p>
                        </m:s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=0</m:t>
                        </m:r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077" y="376542"/>
                  <a:ext cx="1829925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3667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43022" y="1153543"/>
                <a:ext cx="5130572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sup>
                    </m:sSup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𝑆</m:t>
                    </m:r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zh-TW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𝛼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−1</m:t>
                        </m:r>
                      </m:e>
                    </m:d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22" y="1153543"/>
                <a:ext cx="5130572" cy="416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881781" y="1149216"/>
                <a:ext cx="2490169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𝛽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p>
                          </m:s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−0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81" y="1149216"/>
                <a:ext cx="2490169" cy="4168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76444" y="2081066"/>
                <a:ext cx="2386615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0" lang="zh-TW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kumimoji="0" lang="zh-TW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=0</m:t>
                          </m:r>
                        </m:den>
                      </m:f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44" y="2081066"/>
                <a:ext cx="2386615" cy="373628"/>
              </a:xfrm>
              <a:prstGeom prst="rect">
                <a:avLst/>
              </a:prstGeom>
              <a:blipFill>
                <a:blip r:embed="rId8"/>
                <a:stretch>
                  <a:fillRect l="-2813" t="-162903" r="-2558" b="-2467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25443" y="2888127"/>
                <a:ext cx="2372765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0" lang="zh-TW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kumimoji="0" lang="zh-TW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=0</m:t>
                          </m:r>
                        </m:den>
                      </m:f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43" y="2888127"/>
                <a:ext cx="2372765" cy="374333"/>
              </a:xfrm>
              <a:prstGeom prst="rect">
                <a:avLst/>
              </a:prstGeom>
              <a:blipFill>
                <a:blip r:embed="rId9"/>
                <a:stretch>
                  <a:fillRect l="-3085" t="-167213" r="-2828" b="-2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 rot="5400000">
            <a:off x="1515506" y="3550653"/>
            <a:ext cx="614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5" name="右大括弧 14"/>
          <p:cNvSpPr/>
          <p:nvPr/>
        </p:nvSpPr>
        <p:spPr>
          <a:xfrm>
            <a:off x="2963059" y="2112181"/>
            <a:ext cx="390889" cy="1947757"/>
          </a:xfrm>
          <a:prstGeom prst="rightBrace">
            <a:avLst>
              <a:gd name="adj1" fmla="val 49533"/>
              <a:gd name="adj2" fmla="val 10878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546464" y="2125552"/>
                <a:ext cx="30900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𝛼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zh-TW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𝛽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464" y="2125552"/>
                <a:ext cx="3090013" cy="369332"/>
              </a:xfrm>
              <a:prstGeom prst="rect">
                <a:avLst/>
              </a:prstGeom>
              <a:blipFill>
                <a:blip r:embed="rId10"/>
                <a:stretch>
                  <a:fillRect l="-1972" t="-1667" r="-1775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453123" y="2726163"/>
                <a:ext cx="54758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𝛼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zh-TW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𝛽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123" y="2726163"/>
                <a:ext cx="5475858" cy="369332"/>
              </a:xfrm>
              <a:prstGeom prst="rect">
                <a:avLst/>
              </a:prstGeom>
              <a:blipFill>
                <a:blip r:embed="rId11"/>
                <a:stretch>
                  <a:fillRect r="-890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7158757" y="2587328"/>
            <a:ext cx="1102735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449172" y="2604404"/>
            <a:ext cx="1080363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518439" y="4033946"/>
                <a:ext cx="17374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439" y="4033946"/>
                <a:ext cx="1737463" cy="369332"/>
              </a:xfrm>
              <a:prstGeom prst="rect">
                <a:avLst/>
              </a:prstGeom>
              <a:blipFill>
                <a:blip r:embed="rId12"/>
                <a:stretch>
                  <a:fillRect l="-1404" t="-1667" r="-105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683125" y="3416433"/>
                <a:ext cx="173746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𝑆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125" y="3416433"/>
                <a:ext cx="1737463" cy="369332"/>
              </a:xfrm>
              <a:prstGeom prst="rect">
                <a:avLst/>
              </a:prstGeom>
              <a:blipFill>
                <a:blip r:embed="rId13"/>
                <a:stretch>
                  <a:fillRect l="-3860" r="-8421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537329" y="3313415"/>
                <a:ext cx="2079020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en-US" altLang="zh-TW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zh-TW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zh-TW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329" y="3313415"/>
                <a:ext cx="2079020" cy="49000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296644" y="4014748"/>
                <a:ext cx="18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644" y="4014748"/>
                <a:ext cx="1862113" cy="369332"/>
              </a:xfrm>
              <a:prstGeom prst="rect">
                <a:avLst/>
              </a:prstGeom>
              <a:blipFill>
                <a:blip r:embed="rId15"/>
                <a:stretch>
                  <a:fillRect l="-1311" t="-1667" r="-1311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7198598" y="4000715"/>
                <a:ext cx="553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598" y="4000715"/>
                <a:ext cx="553549" cy="369332"/>
              </a:xfrm>
              <a:prstGeom prst="rect">
                <a:avLst/>
              </a:prstGeom>
              <a:blipFill>
                <a:blip r:embed="rId16"/>
                <a:stretch>
                  <a:fillRect l="-5495" r="-1208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714027" y="4901481"/>
                <a:ext cx="8470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zh-TW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𝛽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: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27" y="4901481"/>
                <a:ext cx="847091" cy="369332"/>
              </a:xfrm>
              <a:prstGeom prst="rect">
                <a:avLst/>
              </a:prstGeom>
              <a:blipFill>
                <a:blip r:embed="rId17"/>
                <a:stretch>
                  <a:fillRect l="-16547" t="-24590" r="-20863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994290" y="4901481"/>
                <a:ext cx="21462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𝛼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90" y="4901481"/>
                <a:ext cx="2146293" cy="369332"/>
              </a:xfrm>
              <a:prstGeom prst="rect">
                <a:avLst/>
              </a:prstGeom>
              <a:blipFill>
                <a:blip r:embed="rId18"/>
                <a:stretch>
                  <a:fillRect l="-2841" r="-312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4552644" y="4900868"/>
                <a:ext cx="16103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𝛼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644" y="4900868"/>
                <a:ext cx="1610313" cy="369332"/>
              </a:xfrm>
              <a:prstGeom prst="rect">
                <a:avLst/>
              </a:prstGeom>
              <a:blipFill>
                <a:blip r:embed="rId19"/>
                <a:stretch>
                  <a:fillRect l="-4167" r="-1136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613113" y="5713891"/>
                <a:ext cx="64588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is the eigenvector of the covariance matrix S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13" y="5713891"/>
                <a:ext cx="6458857" cy="461665"/>
              </a:xfrm>
              <a:prstGeom prst="rect">
                <a:avLst/>
              </a:prstGeom>
              <a:blipFill>
                <a:blip r:embed="rId20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2689886" y="6129836"/>
                <a:ext cx="62162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Corresponding to the 2</a:t>
                </a:r>
                <a:r>
                  <a:rPr kumimoji="0" lang="en-US" altLang="zh-TW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nd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largest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886" y="6129836"/>
                <a:ext cx="6216236" cy="461665"/>
              </a:xfrm>
              <a:prstGeom prst="rect">
                <a:avLst/>
              </a:prstGeom>
              <a:blipFill>
                <a:blip r:embed="rId21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613113" y="5664234"/>
            <a:ext cx="8202275" cy="97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cxnSp>
        <p:nvCxnSpPr>
          <p:cNvPr id="36" name="直線接點 35"/>
          <p:cNvCxnSpPr/>
          <p:nvPr/>
        </p:nvCxnSpPr>
        <p:spPr>
          <a:xfrm>
            <a:off x="7162912" y="3128153"/>
            <a:ext cx="110273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5452097" y="3134280"/>
            <a:ext cx="110273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3530135" y="3098727"/>
            <a:ext cx="12845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3512562" y="2579796"/>
            <a:ext cx="1302143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7071970" y="4511375"/>
                <a:ext cx="1697644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970" y="4511375"/>
                <a:ext cx="1697644" cy="369332"/>
              </a:xfrm>
              <a:prstGeom prst="rect">
                <a:avLst/>
              </a:prstGeom>
              <a:blipFill>
                <a:blip r:embed="rId22"/>
                <a:stretch>
                  <a:fillRect l="-3571" r="-714" b="-11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48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5" grpId="0" animBg="1"/>
      <p:bldP spid="13" grpId="0"/>
      <p:bldP spid="18" grpId="0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40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79640" y="1156802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𝑧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𝑊𝑥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40" y="1156802"/>
                <a:ext cx="127137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42243" y="1703022"/>
                <a:ext cx="18969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𝐶𝑜𝑣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</m:d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43" y="1703022"/>
                <a:ext cx="189693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642243" y="2297259"/>
            <a:ext cx="2758398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Diagonal matrix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21408" y="3289446"/>
                <a:ext cx="4854791" cy="10613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𝐶𝑜𝑣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</m:d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𝑧</m:t>
                                  </m:r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08" y="3289446"/>
                <a:ext cx="4854791" cy="10613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967332" y="3558879"/>
                <a:ext cx="18580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𝐶𝑜𝑣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332" y="3558879"/>
                <a:ext cx="185807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044941" y="3558880"/>
                <a:ext cx="15354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𝑊𝑆</m:t>
                      </m:r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41" y="3558880"/>
                <a:ext cx="15354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321408" y="377977"/>
            <a:ext cx="34748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PCA - decorrelation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86160" y="4347968"/>
                <a:ext cx="32101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𝑊𝑆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60" y="4347968"/>
                <a:ext cx="321011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900738" y="4357883"/>
                <a:ext cx="342189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𝑆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𝑆</m:t>
                                </m:r>
                                <m:sSup>
                                  <m:sSup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738" y="4357883"/>
                <a:ext cx="342189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64123" y="5044759"/>
                <a:ext cx="38125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zh-TW" altLang="en-US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𝐾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3" y="5044759"/>
                <a:ext cx="381251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539898" y="5044758"/>
                <a:ext cx="40809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𝑊𝑤</m:t>
                                    </m:r>
                                  </m:e>
                                  <m:sup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zh-TW" altLang="en-US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𝐾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𝑊𝑤</m:t>
                                    </m:r>
                                  </m:e>
                                  <m:sup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898" y="5044758"/>
                <a:ext cx="408092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586160" y="5822218"/>
                <a:ext cx="32289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zh-TW" altLang="en-US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𝐾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60" y="5822218"/>
                <a:ext cx="322896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900738" y="5822218"/>
                <a:ext cx="7082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738" y="5822218"/>
                <a:ext cx="70820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4810573" y="5782235"/>
            <a:ext cx="2309362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Diagonal matrix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3796270" y="350206"/>
            <a:ext cx="5040097" cy="2638989"/>
            <a:chOff x="3796270" y="350206"/>
            <a:chExt cx="5040097" cy="263898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96270" y="350206"/>
              <a:ext cx="5040097" cy="2638989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5965254" y="1877242"/>
              <a:ext cx="702128" cy="45303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rPr>
                <a:t>PCA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7734334" y="2439316"/>
                  <a:ext cx="34599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334" y="2439316"/>
                  <a:ext cx="34599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2281" r="-7018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6625184" y="1213635"/>
                  <a:ext cx="35311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5184" y="1213635"/>
                  <a:ext cx="353110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12069" r="-6897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1308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 – Another Point of View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17" y="3288104"/>
            <a:ext cx="1556981" cy="161989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068" y="3361797"/>
            <a:ext cx="1638300" cy="15144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861" y="3346467"/>
            <a:ext cx="1533525" cy="154305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004" y="3375042"/>
            <a:ext cx="1552575" cy="1514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423318" y="3870669"/>
                <a:ext cx="7300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318" y="3870669"/>
                <a:ext cx="73008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4376511" y="3870669"/>
            <a:ext cx="730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+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310654" y="3870669"/>
            <a:ext cx="730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+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1311124" y="1961808"/>
            <a:ext cx="7682646" cy="1325181"/>
            <a:chOff x="782948" y="4490093"/>
            <a:chExt cx="7682646" cy="1325181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948" y="4490093"/>
              <a:ext cx="1395776" cy="1290281"/>
            </a:xfrm>
            <a:prstGeom prst="rect">
              <a:avLst/>
            </a:prstGeom>
          </p:spPr>
        </p:pic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6597" y="4490093"/>
              <a:ext cx="1283531" cy="1291503"/>
            </a:xfrm>
            <a:prstGeom prst="rect">
              <a:avLst/>
            </a:prstGeom>
          </p:spPr>
        </p:pic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7277" y="4549716"/>
              <a:ext cx="1297396" cy="1265558"/>
            </a:xfrm>
            <a:prstGeom prst="rect">
              <a:avLst/>
            </a:prstGeom>
          </p:spPr>
        </p:pic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30183" y="4531333"/>
              <a:ext cx="1323975" cy="1257300"/>
            </a:xfrm>
            <a:prstGeom prst="rect">
              <a:avLst/>
            </a:prstGeom>
          </p:spPr>
        </p:pic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5270" y="4507854"/>
              <a:ext cx="1325524" cy="1257299"/>
            </a:xfrm>
            <a:prstGeom prst="rect">
              <a:avLst/>
            </a:prstGeom>
          </p:spPr>
        </p:pic>
        <p:sp>
          <p:nvSpPr>
            <p:cNvPr id="42" name="文字方塊 41"/>
            <p:cNvSpPr txBox="1"/>
            <p:nvPr/>
          </p:nvSpPr>
          <p:spPr>
            <a:xfrm>
              <a:off x="7524673" y="4972082"/>
              <a:ext cx="9409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rPr>
                <a:t>…….</a:t>
              </a:r>
              <a:endPara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1256994" y="5233692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rPr>
                <a:t>u</a:t>
              </a:r>
              <a:r>
                <a:rPr kumimoji="0" lang="en-US" altLang="zh-TW" sz="2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rPr>
                <a:t>1</a:t>
              </a:r>
              <a:endParaRPr kumimoji="0" lang="zh-TW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2644555" y="5249612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rPr>
                <a:t>u</a:t>
              </a:r>
              <a:r>
                <a:rPr kumimoji="0" lang="en-US" altLang="zh-TW" sz="2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rPr>
                <a:t>2</a:t>
              </a:r>
              <a:endParaRPr kumimoji="0" lang="zh-TW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975631" y="5264469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rPr>
                <a:t>u</a:t>
              </a:r>
              <a:r>
                <a:rPr kumimoji="0" lang="en-US" altLang="zh-TW" sz="2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rPr>
                <a:t>3</a:t>
              </a:r>
              <a:endParaRPr kumimoji="0" lang="zh-TW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5415473" y="5293101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rPr>
                <a:t>u</a:t>
              </a:r>
              <a:r>
                <a:rPr kumimoji="0" lang="en-US" altLang="zh-TW" sz="2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rPr>
                <a:t>4</a:t>
              </a:r>
              <a:endParaRPr kumimoji="0" lang="zh-TW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6646781" y="5293100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rPr>
                <a:t>u</a:t>
              </a:r>
              <a:r>
                <a:rPr kumimoji="0" lang="en-US" altLang="zh-TW" sz="2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rPr>
                <a:t>5</a:t>
              </a:r>
              <a:endParaRPr kumimoji="0" lang="zh-TW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690079" y="5168585"/>
                <a:ext cx="5922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zh-TW" alt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K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𝐾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79" y="5168585"/>
                <a:ext cx="592204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/>
          <p:cNvSpPr txBox="1"/>
          <p:nvPr/>
        </p:nvSpPr>
        <p:spPr>
          <a:xfrm>
            <a:off x="474495" y="5645557"/>
            <a:ext cx="1597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Pixels in a digit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2416199" y="6061055"/>
            <a:ext cx="292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component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cxnSp>
        <p:nvCxnSpPr>
          <p:cNvPr id="61" name="直線單箭頭接點 60"/>
          <p:cNvCxnSpPr/>
          <p:nvPr/>
        </p:nvCxnSpPr>
        <p:spPr>
          <a:xfrm>
            <a:off x="2267049" y="5620057"/>
            <a:ext cx="860256" cy="5214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3372494" y="5600587"/>
            <a:ext cx="280140" cy="5214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4304049" y="5585020"/>
            <a:ext cx="826580" cy="5369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6421654" y="4993774"/>
                <a:ext cx="73994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654" y="4993774"/>
                <a:ext cx="739946" cy="15874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字方塊 64"/>
          <p:cNvSpPr txBox="1"/>
          <p:nvPr/>
        </p:nvSpPr>
        <p:spPr>
          <a:xfrm>
            <a:off x="7099590" y="5371986"/>
            <a:ext cx="1877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Represent a digit image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4086" y="1505550"/>
            <a:ext cx="267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Basic Component: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139332" y="2085945"/>
            <a:ext cx="42625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3603629" y="2075387"/>
            <a:ext cx="342172" cy="4670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4904074" y="2083087"/>
            <a:ext cx="342172" cy="4670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6304211" y="2074927"/>
            <a:ext cx="342172" cy="4670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7606218" y="2083087"/>
            <a:ext cx="342172" cy="4670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310666" y="3063475"/>
                <a:ext cx="454292" cy="2059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66" y="3063475"/>
                <a:ext cx="454292" cy="20590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字方塊 51"/>
          <p:cNvSpPr txBox="1"/>
          <p:nvPr/>
        </p:nvSpPr>
        <p:spPr>
          <a:xfrm>
            <a:off x="3976324" y="4302590"/>
            <a:ext cx="522035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u</a:t>
            </a:r>
            <a:r>
              <a:rPr kumimoji="0" lang="en-US" altLang="zh-TW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5811113" y="4302591"/>
            <a:ext cx="518591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u</a:t>
            </a:r>
            <a:r>
              <a:rPr kumimoji="0" lang="en-US" altLang="zh-TW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7831072" y="4286481"/>
            <a:ext cx="447197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u</a:t>
            </a:r>
            <a:r>
              <a:rPr kumimoji="0" lang="en-US" altLang="zh-TW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5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2758359" y="3443021"/>
            <a:ext cx="522035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1x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4741552" y="3432645"/>
            <a:ext cx="522035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1x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675695" y="3425209"/>
            <a:ext cx="522035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1x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35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58" grpId="0"/>
      <p:bldP spid="59" grpId="0"/>
      <p:bldP spid="60" grpId="0"/>
      <p:bldP spid="64" grpId="0"/>
      <p:bldP spid="65" grpId="0"/>
      <p:bldP spid="8" grpId="0" animBg="1"/>
      <p:bldP spid="35" grpId="0" animBg="1"/>
      <p:bldP spid="48" grpId="0" animBg="1"/>
      <p:bldP spid="49" grpId="0" animBg="1"/>
      <p:bldP spid="50" grpId="0" animBg="1"/>
      <p:bldP spid="51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 – Another Point of View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469080" y="2915734"/>
                <a:ext cx="6492418" cy="1443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,…,</m:t>
                                  </m:r>
                                  <m:sSup>
                                    <m:sSupPr>
                                      <m:ctrlP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𝐾</m:t>
                                      </m:r>
                                    </m:sup>
                                  </m:sSup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kumimoji="0" lang="en-US" altLang="zh-TW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TW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  <m:r>
                                            <a:rPr kumimoji="0" lang="en-US" altLang="zh-TW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0" lang="en-US" altLang="zh-TW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0" lang="en-US" altLang="zh-TW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kumimoji="0" lang="en-US" altLang="zh-TW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kumimoji="0" lang="zh-TW" altLang="en-US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kumimoji="0" lang="en-US" altLang="zh-TW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kumimoji="0" lang="en-US" altLang="zh-TW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0" lang="en-US" altLang="zh-TW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𝐾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0" lang="en-US" altLang="zh-TW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0" lang="en-US" altLang="zh-TW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US" altLang="zh-TW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sSup>
                                                <m:sSupPr>
                                                  <m:ctrlPr>
                                                    <a:rPr kumimoji="0" lang="en-US" altLang="zh-TW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en-US" altLang="zh-TW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en-US" altLang="zh-TW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p>
                                            </m:e>
                                          </m:nary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080" y="2915734"/>
                <a:ext cx="6492418" cy="1443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628650" y="4902275"/>
                <a:ext cx="2743572" cy="176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kumimoji="0" lang="en-US" altLang="zh-TW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altLang="zh-TW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TW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TW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TW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TW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TW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TW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  <m:e>
                              <m: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⋮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altLang="zh-TW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TW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TW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TW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kumimoji="0" lang="en-US" altLang="zh-TW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02275"/>
                <a:ext cx="2743572" cy="1767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1727721" y="4368447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𝑧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𝑊𝑥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721" y="4368447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4366378" y="6080277"/>
            <a:ext cx="4354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Proof in [Bishop, Chapter 12.1.2]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614170" y="4902275"/>
                <a:ext cx="532993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p>
                        </m:sSup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p>
                          <m:sSup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,…</m:t>
                        </m:r>
                        <m:sSup>
                          <m:sSup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is the component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p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p>
                        </m:s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p>
                          <m:sSup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p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,…</m:t>
                        </m:r>
                        <m:sSup>
                          <m:sSup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p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minimizing L 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170" y="4902275"/>
                <a:ext cx="5329934" cy="954107"/>
              </a:xfrm>
              <a:prstGeom prst="rect">
                <a:avLst/>
              </a:prstGeom>
              <a:blipFill>
                <a:blip r:embed="rId5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43417" y="1408470"/>
                <a:ext cx="8084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417" y="1408470"/>
                <a:ext cx="80845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/>
          <p:cNvCxnSpPr/>
          <p:nvPr/>
        </p:nvCxnSpPr>
        <p:spPr>
          <a:xfrm>
            <a:off x="1838049" y="2060552"/>
            <a:ext cx="5281598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860967" y="1752921"/>
            <a:ext cx="0" cy="319664"/>
          </a:xfrm>
          <a:prstGeom prst="line">
            <a:avLst/>
          </a:prstGeom>
          <a:ln w="38100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7119647" y="1752273"/>
            <a:ext cx="0" cy="308279"/>
          </a:xfrm>
          <a:prstGeom prst="line">
            <a:avLst/>
          </a:prstGeom>
          <a:ln w="38100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45142" y="2094733"/>
            <a:ext cx="430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Reconstruction error: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814066" y="2310748"/>
                <a:ext cx="4871239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Find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p>
                        </m:sSup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,…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minimizing the error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066" y="2310748"/>
                <a:ext cx="4871239" cy="461665"/>
              </a:xfrm>
              <a:prstGeom prst="rect">
                <a:avLst/>
              </a:prstGeom>
              <a:blipFill>
                <a:blip r:embed="rId7"/>
                <a:stretch>
                  <a:fillRect l="-1125" t="-10390" r="-250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249685" y="4331193"/>
                <a:ext cx="8084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685" y="4331193"/>
                <a:ext cx="80845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/>
          <p:cNvCxnSpPr/>
          <p:nvPr/>
        </p:nvCxnSpPr>
        <p:spPr>
          <a:xfrm>
            <a:off x="5805714" y="4301184"/>
            <a:ext cx="1771585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415128" y="4342972"/>
            <a:ext cx="1422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PCA: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994641" y="1408471"/>
                <a:ext cx="5922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kumimoji="0" lang="zh-TW" alt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K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41" y="1408471"/>
                <a:ext cx="592204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221351" y="2436329"/>
                <a:ext cx="22960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(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351" y="2436329"/>
                <a:ext cx="2296013" cy="461665"/>
              </a:xfrm>
              <a:prstGeom prst="rect">
                <a:avLst/>
              </a:prstGeom>
              <a:blipFill>
                <a:blip r:embed="rId10"/>
                <a:stretch>
                  <a:fillRect t="-4000" r="-2387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18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0" grpId="0"/>
      <p:bldP spid="31" grpId="0"/>
      <p:bldP spid="32" grpId="0"/>
      <p:bldP spid="13" grpId="0"/>
      <p:bldP spid="8" grpId="0"/>
      <p:bldP spid="9" grpId="0" animBg="1"/>
      <p:bldP spid="23" grpId="0"/>
      <p:bldP spid="17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546383" y="284520"/>
                <a:ext cx="8084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383" y="284520"/>
                <a:ext cx="80845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接點 4"/>
          <p:cNvCxnSpPr/>
          <p:nvPr/>
        </p:nvCxnSpPr>
        <p:spPr>
          <a:xfrm>
            <a:off x="1841015" y="936602"/>
            <a:ext cx="5281598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1863933" y="628971"/>
            <a:ext cx="0" cy="319664"/>
          </a:xfrm>
          <a:prstGeom prst="line">
            <a:avLst/>
          </a:prstGeom>
          <a:ln w="38100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7122613" y="628323"/>
            <a:ext cx="0" cy="308279"/>
          </a:xfrm>
          <a:prstGeom prst="line">
            <a:avLst/>
          </a:prstGeom>
          <a:ln w="38100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48108" y="970783"/>
            <a:ext cx="430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Reconstruction error: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817032" y="1186798"/>
                <a:ext cx="4871239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Find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p>
                        </m:sSup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,…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minimizing the error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32" y="1186798"/>
                <a:ext cx="4871239" cy="461665"/>
              </a:xfrm>
              <a:prstGeom prst="rect">
                <a:avLst/>
              </a:prstGeom>
              <a:blipFill>
                <a:blip r:embed="rId4"/>
                <a:stretch>
                  <a:fillRect l="-1000" t="-10526" r="-2625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997607" y="284521"/>
                <a:ext cx="5922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kumimoji="0" lang="zh-TW" alt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K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7" y="284521"/>
                <a:ext cx="592204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224317" y="1312379"/>
                <a:ext cx="22960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(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317" y="1312379"/>
                <a:ext cx="2296013" cy="461665"/>
              </a:xfrm>
              <a:prstGeom prst="rect">
                <a:avLst/>
              </a:prstGeom>
              <a:blipFill>
                <a:blip r:embed="rId6"/>
                <a:stretch>
                  <a:fillRect t="-3947" r="-2394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722056" y="2022184"/>
                <a:ext cx="3608615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kumimoji="0" lang="zh-TW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bSup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bSup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056" y="2022184"/>
                <a:ext cx="3608615" cy="373564"/>
              </a:xfrm>
              <a:prstGeom prst="rect">
                <a:avLst/>
              </a:prstGeom>
              <a:blipFill>
                <a:blip r:embed="rId7"/>
                <a:stretch>
                  <a:fillRect l="-2200" t="-163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722056" y="2547990"/>
                <a:ext cx="3608615" cy="374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kumimoji="0" lang="zh-TW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056" y="2547990"/>
                <a:ext cx="3608615" cy="374333"/>
              </a:xfrm>
              <a:prstGeom prst="rect">
                <a:avLst/>
              </a:prstGeom>
              <a:blipFill>
                <a:blip r:embed="rId8"/>
                <a:stretch>
                  <a:fillRect l="-22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722056" y="3076752"/>
                <a:ext cx="3608615" cy="376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kumimoji="0" lang="zh-TW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bSup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bSup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056" y="3076752"/>
                <a:ext cx="3608615" cy="376193"/>
              </a:xfrm>
              <a:prstGeom prst="rect">
                <a:avLst/>
              </a:prstGeom>
              <a:blipFill>
                <a:blip r:embed="rId9"/>
                <a:stretch>
                  <a:fillRect l="-2200" t="-163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 rot="5400000">
            <a:off x="4165038" y="3630111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97607" y="4319661"/>
            <a:ext cx="2293263" cy="1751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10780" y="4542480"/>
            <a:ext cx="2008524" cy="128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06436" y="4519894"/>
            <a:ext cx="355036" cy="13107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3605897" y="4959843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897" y="4959843"/>
                <a:ext cx="346249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1684060" y="4519894"/>
            <a:ext cx="355036" cy="13107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161140" y="4519894"/>
            <a:ext cx="355036" cy="13107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42" name="文字方塊 41"/>
          <p:cNvSpPr txBox="1"/>
          <p:nvPr/>
        </p:nvSpPr>
        <p:spPr>
          <a:xfrm rot="10800000">
            <a:off x="2546843" y="5057483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227663" y="4343317"/>
            <a:ext cx="1736119" cy="1751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384863" y="4575970"/>
            <a:ext cx="492230" cy="13107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u</a:t>
            </a:r>
            <a:r>
              <a:rPr kumimoji="0" lang="en-US" altLang="zh-TW" sz="24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47" name="文字方塊 46"/>
          <p:cNvSpPr txBox="1"/>
          <p:nvPr/>
        </p:nvSpPr>
        <p:spPr>
          <a:xfrm rot="10800000">
            <a:off x="5367782" y="5116459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6533009" y="5117779"/>
                <a:ext cx="434868" cy="37356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009" y="5117779"/>
                <a:ext cx="434868" cy="373564"/>
              </a:xfrm>
              <a:prstGeom prst="rect">
                <a:avLst/>
              </a:prstGeom>
              <a:blipFill>
                <a:blip r:embed="rId11"/>
                <a:stretch>
                  <a:fillRect l="-1389" t="-161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6533009" y="4661058"/>
                <a:ext cx="434868" cy="37356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009" y="4661058"/>
                <a:ext cx="434868" cy="373564"/>
              </a:xfrm>
              <a:prstGeom prst="rect">
                <a:avLst/>
              </a:prstGeom>
              <a:blipFill>
                <a:blip r:embed="rId12"/>
                <a:stretch>
                  <a:fillRect l="-1389" t="-161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 rot="5400000">
            <a:off x="6488181" y="5410868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7029355" y="5095481"/>
                <a:ext cx="434868" cy="37433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355" y="5095481"/>
                <a:ext cx="434868" cy="374333"/>
              </a:xfrm>
              <a:prstGeom prst="rect">
                <a:avLst/>
              </a:prstGeom>
              <a:blipFill>
                <a:blip r:embed="rId13"/>
                <a:stretch>
                  <a:fillRect l="-138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7029355" y="4638760"/>
                <a:ext cx="434868" cy="37362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355" y="4638760"/>
                <a:ext cx="434868" cy="373628"/>
              </a:xfrm>
              <a:prstGeom prst="rect">
                <a:avLst/>
              </a:prstGeom>
              <a:blipFill>
                <a:blip r:embed="rId14"/>
                <a:stretch>
                  <a:fillRect l="-138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字方塊 52"/>
          <p:cNvSpPr txBox="1"/>
          <p:nvPr/>
        </p:nvSpPr>
        <p:spPr>
          <a:xfrm rot="5400000">
            <a:off x="6984527" y="5388570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7537970" y="5117779"/>
                <a:ext cx="434868" cy="37619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970" y="5117779"/>
                <a:ext cx="434868" cy="376193"/>
              </a:xfrm>
              <a:prstGeom prst="rect">
                <a:avLst/>
              </a:prstGeom>
              <a:blipFill>
                <a:blip r:embed="rId15"/>
                <a:stretch>
                  <a:fillRect l="-2778" t="-161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7537970" y="4661058"/>
                <a:ext cx="434868" cy="37542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970" y="4661058"/>
                <a:ext cx="434868" cy="375424"/>
              </a:xfrm>
              <a:prstGeom prst="rect">
                <a:avLst/>
              </a:prstGeom>
              <a:blipFill>
                <a:blip r:embed="rId16"/>
                <a:stretch>
                  <a:fillRect l="-2778" t="-161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字方塊 55"/>
          <p:cNvSpPr txBox="1"/>
          <p:nvPr/>
        </p:nvSpPr>
        <p:spPr>
          <a:xfrm rot="5400000">
            <a:off x="7493142" y="5410868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3028470" y="5405242"/>
            <a:ext cx="1403906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Minimize Error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440603" y="5556432"/>
            <a:ext cx="134282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Matrix 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993383" y="4575970"/>
            <a:ext cx="492230" cy="13107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u</a:t>
            </a:r>
            <a:r>
              <a:rPr kumimoji="0" lang="en-US" altLang="zh-TW" sz="24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cxnSp>
        <p:nvCxnSpPr>
          <p:cNvPr id="59" name="直線接點 58"/>
          <p:cNvCxnSpPr/>
          <p:nvPr/>
        </p:nvCxnSpPr>
        <p:spPr>
          <a:xfrm>
            <a:off x="2712531" y="2386223"/>
            <a:ext cx="901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4271420" y="2386223"/>
            <a:ext cx="2422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>
            <a:off x="3958629" y="2395748"/>
            <a:ext cx="2422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>
            <a:off x="5239498" y="2386223"/>
            <a:ext cx="2422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/>
          <p:cNvCxnSpPr/>
          <p:nvPr/>
        </p:nvCxnSpPr>
        <p:spPr>
          <a:xfrm>
            <a:off x="4926707" y="2395748"/>
            <a:ext cx="2422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endCxn id="20" idx="0"/>
          </p:cNvCxnSpPr>
          <p:nvPr/>
        </p:nvCxnSpPr>
        <p:spPr>
          <a:xfrm flipH="1">
            <a:off x="1383954" y="2395748"/>
            <a:ext cx="1412956" cy="21241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8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 animBg="1"/>
      <p:bldP spid="18" grpId="0" animBg="1"/>
      <p:bldP spid="20" grpId="0" animBg="1"/>
      <p:bldP spid="35" grpId="0"/>
      <p:bldP spid="39" grpId="0" animBg="1"/>
      <p:bldP spid="40" grpId="0" animBg="1"/>
      <p:bldP spid="42" grpId="0"/>
      <p:bldP spid="43" grpId="0" animBg="1"/>
      <p:bldP spid="44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54" grpId="0" animBg="1"/>
      <p:bldP spid="55" grpId="0" animBg="1"/>
      <p:bldP spid="56" grpId="0"/>
      <p:bldP spid="37" grpId="0" animBg="1"/>
      <p:bldP spid="23" grpId="0" animBg="1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2073" y="1800114"/>
            <a:ext cx="85690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383838"/>
                </a:solidFill>
                <a:latin typeface="Source Sans Pro"/>
              </a:rPr>
              <a:t>“We expect unsupervised learning to become far more important in the longer term. Human and animal learning is largely unsupervised: we discover the structure of the world by observing it, not by being told the name of every object.”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2400" dirty="0">
                <a:solidFill>
                  <a:srgbClr val="383838"/>
                </a:solidFill>
                <a:latin typeface="Source Sans Pro"/>
              </a:rPr>
              <a:t>– </a:t>
            </a:r>
            <a:r>
              <a:rPr lang="en-US" altLang="zh-TW" sz="2400" dirty="0" err="1">
                <a:solidFill>
                  <a:srgbClr val="383838"/>
                </a:solidFill>
                <a:latin typeface="Source Sans Pro"/>
              </a:rPr>
              <a:t>LeCun</a:t>
            </a:r>
            <a:r>
              <a:rPr lang="en-US" altLang="zh-TW" sz="2400" dirty="0">
                <a:solidFill>
                  <a:srgbClr val="383838"/>
                </a:solidFill>
                <a:latin typeface="Source Sans Pro"/>
              </a:rPr>
              <a:t>, </a:t>
            </a:r>
            <a:r>
              <a:rPr lang="en-US" altLang="zh-TW" sz="2400" dirty="0" err="1">
                <a:solidFill>
                  <a:srgbClr val="383838"/>
                </a:solidFill>
                <a:latin typeface="Source Sans Pro"/>
              </a:rPr>
              <a:t>Bengio</a:t>
            </a:r>
            <a:r>
              <a:rPr lang="en-US" altLang="zh-TW" sz="2400" dirty="0">
                <a:solidFill>
                  <a:srgbClr val="383838"/>
                </a:solidFill>
                <a:latin typeface="Source Sans Pro"/>
              </a:rPr>
              <a:t>, Hinton, Nature 2015</a:t>
            </a:r>
            <a:endParaRPr lang="zh-TW" altLang="en-US" sz="24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745182" y="5947437"/>
            <a:ext cx="65" cy="2946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7457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90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2594" y="861073"/>
            <a:ext cx="2293263" cy="1751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5767" y="1083892"/>
            <a:ext cx="2008524" cy="128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61423" y="1061306"/>
            <a:ext cx="355036" cy="13107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390795" y="3626314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795" y="3626314"/>
                <a:ext cx="34624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739047" y="1061306"/>
            <a:ext cx="355036" cy="13107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16127" y="1061306"/>
            <a:ext cx="355036" cy="13107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 rot="10800000">
            <a:off x="2601830" y="1598895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82650" y="884729"/>
            <a:ext cx="1736119" cy="1751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39850" y="1117382"/>
            <a:ext cx="492230" cy="13107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u</a:t>
            </a:r>
            <a:r>
              <a:rPr kumimoji="0" lang="en-US" altLang="zh-TW" sz="24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 rot="10800000">
            <a:off x="5422769" y="1657871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587996" y="1659191"/>
                <a:ext cx="434868" cy="37356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996" y="1659191"/>
                <a:ext cx="434868" cy="373564"/>
              </a:xfrm>
              <a:prstGeom prst="rect">
                <a:avLst/>
              </a:prstGeom>
              <a:blipFill>
                <a:blip r:embed="rId3"/>
                <a:stretch>
                  <a:fillRect l="-138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587996" y="1202470"/>
                <a:ext cx="434868" cy="37356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996" y="1202470"/>
                <a:ext cx="434868" cy="373564"/>
              </a:xfrm>
              <a:prstGeom prst="rect">
                <a:avLst/>
              </a:prstGeom>
              <a:blipFill>
                <a:blip r:embed="rId4"/>
                <a:stretch>
                  <a:fillRect l="-1389"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 rot="5400000">
            <a:off x="6543168" y="1952280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084342" y="1636893"/>
                <a:ext cx="434868" cy="37433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342" y="1636893"/>
                <a:ext cx="434868" cy="374333"/>
              </a:xfrm>
              <a:prstGeom prst="rect">
                <a:avLst/>
              </a:prstGeom>
              <a:blipFill>
                <a:blip r:embed="rId5"/>
                <a:stretch>
                  <a:fillRect l="-1389" t="-161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084342" y="1180172"/>
                <a:ext cx="434868" cy="37362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342" y="1180172"/>
                <a:ext cx="434868" cy="373628"/>
              </a:xfrm>
              <a:prstGeom prst="rect">
                <a:avLst/>
              </a:prstGeom>
              <a:blipFill>
                <a:blip r:embed="rId6"/>
                <a:stretch>
                  <a:fillRect l="-1389" t="-161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 rot="5400000">
            <a:off x="7039514" y="1929982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592957" y="1659191"/>
                <a:ext cx="434868" cy="37619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957" y="1659191"/>
                <a:ext cx="434868" cy="376193"/>
              </a:xfrm>
              <a:prstGeom prst="rect">
                <a:avLst/>
              </a:prstGeom>
              <a:blipFill>
                <a:blip r:embed="rId7"/>
                <a:stretch>
                  <a:fillRect l="-2778"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7592957" y="1202470"/>
                <a:ext cx="434868" cy="37542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957" y="1202470"/>
                <a:ext cx="434868" cy="375424"/>
              </a:xfrm>
              <a:prstGeom prst="rect">
                <a:avLst/>
              </a:prstGeom>
              <a:blipFill>
                <a:blip r:embed="rId8"/>
                <a:stretch>
                  <a:fillRect l="-2778"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 rot="5400000">
            <a:off x="7548129" y="1952280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3083457" y="1946654"/>
            <a:ext cx="1403906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Minimize Error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495590" y="2097844"/>
            <a:ext cx="134282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Matrix 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48370" y="1117382"/>
            <a:ext cx="492230" cy="13107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u</a:t>
            </a:r>
            <a:r>
              <a:rPr kumimoji="0" lang="en-US" altLang="zh-TW" sz="24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967417" y="256139"/>
                <a:ext cx="98937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17" y="256139"/>
                <a:ext cx="989374" cy="373564"/>
              </a:xfrm>
              <a:prstGeom prst="rect">
                <a:avLst/>
              </a:prstGeom>
              <a:blipFill>
                <a:blip r:embed="rId9"/>
                <a:stretch>
                  <a:fillRect l="-617" r="-395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/>
          <p:cNvCxnSpPr>
            <a:endCxn id="6" idx="0"/>
          </p:cNvCxnSpPr>
          <p:nvPr/>
        </p:nvCxnSpPr>
        <p:spPr>
          <a:xfrm flipH="1">
            <a:off x="1438941" y="595798"/>
            <a:ext cx="4639" cy="4655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5261" y="5831450"/>
            <a:ext cx="92710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SVD: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http://speech.ee.ntu.edu.tw/~tlkagk/courses/LA_2016/Lecture/SVD.pdf</a:t>
            </a:r>
          </a:p>
        </p:txBody>
      </p:sp>
      <p:sp>
        <p:nvSpPr>
          <p:cNvPr id="30" name="矩形 29"/>
          <p:cNvSpPr/>
          <p:nvPr/>
        </p:nvSpPr>
        <p:spPr>
          <a:xfrm>
            <a:off x="1925125" y="3183310"/>
            <a:ext cx="1187355" cy="1392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X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974217" y="3141839"/>
            <a:ext cx="931265" cy="1392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U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027328" y="3162860"/>
            <a:ext cx="771098" cy="717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∑</a:t>
            </a:r>
          </a:p>
        </p:txBody>
      </p:sp>
      <p:sp>
        <p:nvSpPr>
          <p:cNvPr id="33" name="矩形 32"/>
          <p:cNvSpPr/>
          <p:nvPr/>
        </p:nvSpPr>
        <p:spPr>
          <a:xfrm>
            <a:off x="5997092" y="3162860"/>
            <a:ext cx="1199866" cy="7056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V</a:t>
            </a:r>
            <a:endParaRPr kumimoji="0" lang="zh-TW" altLang="en-US" sz="28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020658" y="2721645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M x 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914733" y="2749548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K x 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6083528" y="2714714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K x 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3938946" y="2713578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M x 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3610624" y="1488593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624" y="1488593"/>
                <a:ext cx="346249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40"/>
          <p:cNvSpPr txBox="1"/>
          <p:nvPr/>
        </p:nvSpPr>
        <p:spPr>
          <a:xfrm>
            <a:off x="967417" y="4616014"/>
            <a:ext cx="7265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K columns of U: a set of orthonormal eigen vectors corresponding to the k largest eigenvalues of XX</a:t>
            </a:r>
            <a:r>
              <a:rPr kumimoji="0" lang="en-US" altLang="zh-TW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905482" y="5501478"/>
            <a:ext cx="3740567" cy="521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This is the solution of PCA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73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 animBg="1"/>
      <p:bldP spid="31" grpId="0" animBg="1"/>
      <p:bldP spid="32" grpId="0" animBg="1"/>
      <p:bldP spid="33" grpId="0" animBg="1"/>
      <p:bldP spid="35" grpId="0"/>
      <p:bldP spid="36" grpId="0"/>
      <p:bldP spid="37" grpId="0"/>
      <p:bldP spid="38" grpId="0"/>
      <p:bldP spid="41" grpId="0"/>
      <p:bldP spid="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97450" y="336161"/>
            <a:ext cx="8102395" cy="878168"/>
            <a:chOff x="535550" y="5384411"/>
            <a:chExt cx="8102395" cy="878168"/>
          </a:xfrm>
        </p:grpSpPr>
        <p:sp>
          <p:nvSpPr>
            <p:cNvPr id="33" name="文字方塊 32"/>
            <p:cNvSpPr txBox="1"/>
            <p:nvPr/>
          </p:nvSpPr>
          <p:spPr>
            <a:xfrm>
              <a:off x="790883" y="5416834"/>
              <a:ext cx="55791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rPr>
                <a:t>PCA looks like a neural network with one hidden layer (linear activation function)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370071" y="5601499"/>
              <a:ext cx="1873660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rPr>
                <a:t>Autoencoder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535550" y="5384411"/>
              <a:ext cx="8102395" cy="8781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76321" y="1354793"/>
                <a:ext cx="7596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p>
                        </m:s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,…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is the component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p>
                        </m:sSup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,…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21" y="1354793"/>
                <a:ext cx="7596884" cy="461665"/>
              </a:xfrm>
              <a:prstGeom prst="rect">
                <a:avLst/>
              </a:prstGeom>
              <a:blipFill>
                <a:blip r:embed="rId3"/>
                <a:stretch>
                  <a:fillRect l="-120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4318642" y="1838044"/>
            <a:ext cx="449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To minimize reconstruction error: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930085" y="2310887"/>
                <a:ext cx="2677431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085" y="2310887"/>
                <a:ext cx="2677431" cy="468205"/>
              </a:xfrm>
              <a:prstGeom prst="rect">
                <a:avLst/>
              </a:prstGeom>
              <a:blipFill>
                <a:blip r:embed="rId4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994609" y="3607827"/>
            <a:ext cx="545431" cy="2727153"/>
            <a:chOff x="994609" y="3607827"/>
            <a:chExt cx="545431" cy="2727153"/>
          </a:xfrm>
        </p:grpSpPr>
        <p:sp>
          <p:nvSpPr>
            <p:cNvPr id="6" name="橢圓 5"/>
            <p:cNvSpPr/>
            <p:nvPr/>
          </p:nvSpPr>
          <p:spPr>
            <a:xfrm>
              <a:off x="994609" y="3607827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994609" y="4698688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>
              <a:off x="994609" y="5789549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5674241" y="3686389"/>
            <a:ext cx="545431" cy="2727153"/>
            <a:chOff x="994609" y="3607827"/>
            <a:chExt cx="545431" cy="2727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橢圓 40"/>
                <p:cNvSpPr/>
                <p:nvPr/>
              </p:nvSpPr>
              <p:spPr>
                <a:xfrm>
                  <a:off x="994609" y="3607827"/>
                  <a:ext cx="545431" cy="54543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橢圓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609" y="3607827"/>
                  <a:ext cx="545431" cy="54543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橢圓 41"/>
                <p:cNvSpPr/>
                <p:nvPr/>
              </p:nvSpPr>
              <p:spPr>
                <a:xfrm>
                  <a:off x="994609" y="4698688"/>
                  <a:ext cx="545431" cy="54543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橢圓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609" y="4698688"/>
                  <a:ext cx="545431" cy="54543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橢圓 42"/>
                <p:cNvSpPr/>
                <p:nvPr/>
              </p:nvSpPr>
              <p:spPr>
                <a:xfrm>
                  <a:off x="994609" y="5789549"/>
                  <a:ext cx="545431" cy="54543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橢圓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609" y="5789549"/>
                  <a:ext cx="545431" cy="545431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/>
          <p:cNvGrpSpPr/>
          <p:nvPr/>
        </p:nvGrpSpPr>
        <p:grpSpPr>
          <a:xfrm>
            <a:off x="3360821" y="4153258"/>
            <a:ext cx="545431" cy="545431"/>
            <a:chOff x="3360821" y="4153258"/>
            <a:chExt cx="545431" cy="545431"/>
          </a:xfrm>
        </p:grpSpPr>
        <p:sp>
          <p:nvSpPr>
            <p:cNvPr id="22" name="橢圓 21"/>
            <p:cNvSpPr/>
            <p:nvPr/>
          </p:nvSpPr>
          <p:spPr>
            <a:xfrm>
              <a:off x="3360821" y="4153258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cxnSp>
          <p:nvCxnSpPr>
            <p:cNvPr id="9" name="直線接點 8"/>
            <p:cNvCxnSpPr/>
            <p:nvPr/>
          </p:nvCxnSpPr>
          <p:spPr>
            <a:xfrm flipH="1">
              <a:off x="3471627" y="4265219"/>
              <a:ext cx="338706" cy="3659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/>
          <p:cNvCxnSpPr>
            <a:endCxn id="22" idx="2"/>
          </p:cNvCxnSpPr>
          <p:nvPr/>
        </p:nvCxnSpPr>
        <p:spPr>
          <a:xfrm>
            <a:off x="1554928" y="3905703"/>
            <a:ext cx="1805893" cy="5202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endCxn id="22" idx="2"/>
          </p:cNvCxnSpPr>
          <p:nvPr/>
        </p:nvCxnSpPr>
        <p:spPr>
          <a:xfrm flipV="1">
            <a:off x="1547484" y="4425974"/>
            <a:ext cx="1813337" cy="582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endCxn id="22" idx="2"/>
          </p:cNvCxnSpPr>
          <p:nvPr/>
        </p:nvCxnSpPr>
        <p:spPr>
          <a:xfrm flipV="1">
            <a:off x="1520738" y="4425974"/>
            <a:ext cx="1840083" cy="16549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1876930" y="3632988"/>
                <a:ext cx="451342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930" y="3632988"/>
                <a:ext cx="451342" cy="372859"/>
              </a:xfrm>
              <a:prstGeom prst="rect">
                <a:avLst/>
              </a:prstGeom>
              <a:blipFill>
                <a:blip r:embed="rId8"/>
                <a:stretch>
                  <a:fillRect l="-9459" r="-5405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1876930" y="4417402"/>
                <a:ext cx="451341" cy="373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930" y="4417402"/>
                <a:ext cx="451341" cy="373564"/>
              </a:xfrm>
              <a:prstGeom prst="rect">
                <a:avLst/>
              </a:prstGeom>
              <a:blipFill>
                <a:blip r:embed="rId9"/>
                <a:stretch>
                  <a:fillRect l="-9459" t="-1639" r="-5405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1879129" y="5049965"/>
                <a:ext cx="451341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129" y="5049965"/>
                <a:ext cx="451341" cy="375424"/>
              </a:xfrm>
              <a:prstGeom prst="rect">
                <a:avLst/>
              </a:prstGeom>
              <a:blipFill>
                <a:blip r:embed="rId10"/>
                <a:stretch>
                  <a:fillRect l="-8108" r="-5405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3715473" y="3840077"/>
                <a:ext cx="6031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473" y="3840077"/>
                <a:ext cx="603169" cy="4682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單箭頭接點 60"/>
          <p:cNvCxnSpPr>
            <a:endCxn id="41" idx="2"/>
          </p:cNvCxnSpPr>
          <p:nvPr/>
        </p:nvCxnSpPr>
        <p:spPr>
          <a:xfrm flipV="1">
            <a:off x="3886200" y="3959105"/>
            <a:ext cx="1788041" cy="458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22" idx="6"/>
            <a:endCxn id="42" idx="2"/>
          </p:cNvCxnSpPr>
          <p:nvPr/>
        </p:nvCxnSpPr>
        <p:spPr>
          <a:xfrm>
            <a:off x="3906252" y="4425974"/>
            <a:ext cx="1767989" cy="6239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22" idx="6"/>
            <a:endCxn id="43" idx="2"/>
          </p:cNvCxnSpPr>
          <p:nvPr/>
        </p:nvCxnSpPr>
        <p:spPr>
          <a:xfrm>
            <a:off x="3906252" y="4425974"/>
            <a:ext cx="1767989" cy="17148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4660338" y="3724370"/>
                <a:ext cx="451342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338" y="3724370"/>
                <a:ext cx="451342" cy="372859"/>
              </a:xfrm>
              <a:prstGeom prst="rect">
                <a:avLst/>
              </a:prstGeom>
              <a:blipFill>
                <a:blip r:embed="rId12"/>
                <a:stretch>
                  <a:fillRect l="-8000" r="-4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4660338" y="4349648"/>
                <a:ext cx="451341" cy="373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338" y="4349648"/>
                <a:ext cx="451341" cy="373564"/>
              </a:xfrm>
              <a:prstGeom prst="rect">
                <a:avLst/>
              </a:prstGeom>
              <a:blipFill>
                <a:blip r:embed="rId13"/>
                <a:stretch>
                  <a:fillRect l="-8000" t="-1639" r="-4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4660338" y="4964010"/>
                <a:ext cx="451341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338" y="4964010"/>
                <a:ext cx="451341" cy="375424"/>
              </a:xfrm>
              <a:prstGeom prst="rect">
                <a:avLst/>
              </a:prstGeom>
              <a:blipFill>
                <a:blip r:embed="rId14"/>
                <a:stretch>
                  <a:fillRect l="-8000" r="-4000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499592" y="3014578"/>
                <a:ext cx="1184066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𝐾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=2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: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92" y="3014578"/>
                <a:ext cx="1184066" cy="468205"/>
              </a:xfrm>
              <a:prstGeom prst="rect">
                <a:avLst/>
              </a:prstGeom>
              <a:blipFill>
                <a:blip r:embed="rId15"/>
                <a:stretch>
                  <a:fillRect l="-154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680608" y="1846490"/>
                <a:ext cx="182062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08" y="1846490"/>
                <a:ext cx="1820627" cy="103848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箭號: 左-右雙向 73"/>
          <p:cNvSpPr/>
          <p:nvPr/>
        </p:nvSpPr>
        <p:spPr>
          <a:xfrm>
            <a:off x="2501235" y="2240623"/>
            <a:ext cx="513182" cy="3043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3032127" y="2157520"/>
                <a:ext cx="9269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127" y="2157520"/>
                <a:ext cx="926942" cy="369332"/>
              </a:xfrm>
              <a:prstGeom prst="rect">
                <a:avLst/>
              </a:prstGeom>
              <a:blipFill>
                <a:blip r:embed="rId17"/>
                <a:stretch>
                  <a:fillRect r="-38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62824" y="4514022"/>
                <a:ext cx="9269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" y="4514022"/>
                <a:ext cx="926942" cy="369332"/>
              </a:xfrm>
              <a:prstGeom prst="rect">
                <a:avLst/>
              </a:prstGeom>
              <a:blipFill>
                <a:blip r:embed="rId18"/>
                <a:stretch>
                  <a:fillRect r="-38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左大括弧 76"/>
          <p:cNvSpPr/>
          <p:nvPr/>
        </p:nvSpPr>
        <p:spPr>
          <a:xfrm>
            <a:off x="918193" y="3584585"/>
            <a:ext cx="153533" cy="2750395"/>
          </a:xfrm>
          <a:prstGeom prst="leftBrace">
            <a:avLst>
              <a:gd name="adj1" fmla="val 3599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57" grpId="0"/>
      <p:bldP spid="58" grpId="0"/>
      <p:bldP spid="59" grpId="0"/>
      <p:bldP spid="60" grpId="0"/>
      <p:bldP spid="64" grpId="0"/>
      <p:bldP spid="65" grpId="0"/>
      <p:bldP spid="66" grpId="0"/>
      <p:bldP spid="72" grpId="0"/>
      <p:bldP spid="73" grpId="0"/>
      <p:bldP spid="74" grpId="0" animBg="1"/>
      <p:bldP spid="75" grpId="0"/>
      <p:bldP spid="76" grpId="0"/>
      <p:bldP spid="7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97450" y="336161"/>
            <a:ext cx="8102395" cy="878168"/>
            <a:chOff x="535550" y="5384411"/>
            <a:chExt cx="8102395" cy="878168"/>
          </a:xfrm>
        </p:grpSpPr>
        <p:sp>
          <p:nvSpPr>
            <p:cNvPr id="33" name="文字方塊 32"/>
            <p:cNvSpPr txBox="1"/>
            <p:nvPr/>
          </p:nvSpPr>
          <p:spPr>
            <a:xfrm>
              <a:off x="790883" y="5416834"/>
              <a:ext cx="55791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rPr>
                <a:t>PCA looks like a neural network with one hidden layer (linear activation function)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370071" y="5601499"/>
              <a:ext cx="1873660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rPr>
                <a:t>Autoencoder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535550" y="5384411"/>
              <a:ext cx="8102395" cy="8781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994609" y="3607827"/>
            <a:ext cx="545431" cy="2727153"/>
            <a:chOff x="994609" y="3607827"/>
            <a:chExt cx="545431" cy="2727153"/>
          </a:xfrm>
        </p:grpSpPr>
        <p:sp>
          <p:nvSpPr>
            <p:cNvPr id="6" name="橢圓 5"/>
            <p:cNvSpPr/>
            <p:nvPr/>
          </p:nvSpPr>
          <p:spPr>
            <a:xfrm>
              <a:off x="994609" y="3607827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994609" y="4698688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>
              <a:off x="994609" y="5789549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5674241" y="3686389"/>
            <a:ext cx="545431" cy="2727153"/>
            <a:chOff x="994609" y="3607827"/>
            <a:chExt cx="545431" cy="2727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橢圓 40"/>
                <p:cNvSpPr/>
                <p:nvPr/>
              </p:nvSpPr>
              <p:spPr>
                <a:xfrm>
                  <a:off x="994609" y="3607827"/>
                  <a:ext cx="545431" cy="54543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橢圓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609" y="3607827"/>
                  <a:ext cx="545431" cy="54543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橢圓 41"/>
                <p:cNvSpPr/>
                <p:nvPr/>
              </p:nvSpPr>
              <p:spPr>
                <a:xfrm>
                  <a:off x="994609" y="4698688"/>
                  <a:ext cx="545431" cy="54543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橢圓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609" y="4698688"/>
                  <a:ext cx="545431" cy="54543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橢圓 42"/>
                <p:cNvSpPr/>
                <p:nvPr/>
              </p:nvSpPr>
              <p:spPr>
                <a:xfrm>
                  <a:off x="994609" y="5789549"/>
                  <a:ext cx="545431" cy="54543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橢圓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609" y="5789549"/>
                  <a:ext cx="545431" cy="54543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/>
          <p:cNvGrpSpPr/>
          <p:nvPr/>
        </p:nvGrpSpPr>
        <p:grpSpPr>
          <a:xfrm>
            <a:off x="3360821" y="4153258"/>
            <a:ext cx="545431" cy="545431"/>
            <a:chOff x="3360821" y="4153258"/>
            <a:chExt cx="545431" cy="545431"/>
          </a:xfrm>
        </p:grpSpPr>
        <p:sp>
          <p:nvSpPr>
            <p:cNvPr id="22" name="橢圓 21"/>
            <p:cNvSpPr/>
            <p:nvPr/>
          </p:nvSpPr>
          <p:spPr>
            <a:xfrm>
              <a:off x="3360821" y="4153258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cxnSp>
          <p:nvCxnSpPr>
            <p:cNvPr id="9" name="直線接點 8"/>
            <p:cNvCxnSpPr/>
            <p:nvPr/>
          </p:nvCxnSpPr>
          <p:spPr>
            <a:xfrm flipH="1">
              <a:off x="3471627" y="4265219"/>
              <a:ext cx="338706" cy="3659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群組 47"/>
          <p:cNvGrpSpPr/>
          <p:nvPr/>
        </p:nvGrpSpPr>
        <p:grpSpPr>
          <a:xfrm>
            <a:off x="3360820" y="5322680"/>
            <a:ext cx="545431" cy="545431"/>
            <a:chOff x="3360821" y="4153258"/>
            <a:chExt cx="545431" cy="545431"/>
          </a:xfrm>
        </p:grpSpPr>
        <p:sp>
          <p:nvSpPr>
            <p:cNvPr id="49" name="橢圓 48"/>
            <p:cNvSpPr/>
            <p:nvPr/>
          </p:nvSpPr>
          <p:spPr>
            <a:xfrm>
              <a:off x="3360821" y="4153258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cxnSp>
          <p:nvCxnSpPr>
            <p:cNvPr id="50" name="直線接點 49"/>
            <p:cNvCxnSpPr/>
            <p:nvPr/>
          </p:nvCxnSpPr>
          <p:spPr>
            <a:xfrm flipH="1">
              <a:off x="3471627" y="4265219"/>
              <a:ext cx="338706" cy="3659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/>
          <p:cNvCxnSpPr>
            <a:endCxn id="22" idx="2"/>
          </p:cNvCxnSpPr>
          <p:nvPr/>
        </p:nvCxnSpPr>
        <p:spPr>
          <a:xfrm>
            <a:off x="1554928" y="3905703"/>
            <a:ext cx="1805893" cy="5202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endCxn id="22" idx="2"/>
          </p:cNvCxnSpPr>
          <p:nvPr/>
        </p:nvCxnSpPr>
        <p:spPr>
          <a:xfrm flipV="1">
            <a:off x="1547484" y="4425974"/>
            <a:ext cx="1813337" cy="582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endCxn id="22" idx="2"/>
          </p:cNvCxnSpPr>
          <p:nvPr/>
        </p:nvCxnSpPr>
        <p:spPr>
          <a:xfrm flipV="1">
            <a:off x="1520738" y="4425974"/>
            <a:ext cx="1840083" cy="16549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3742702" y="3956417"/>
                <a:ext cx="60316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702" y="3956417"/>
                <a:ext cx="603167" cy="468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單箭頭接點 60"/>
          <p:cNvCxnSpPr>
            <a:endCxn id="41" idx="2"/>
          </p:cNvCxnSpPr>
          <p:nvPr/>
        </p:nvCxnSpPr>
        <p:spPr>
          <a:xfrm flipV="1">
            <a:off x="3886200" y="3959105"/>
            <a:ext cx="1788041" cy="458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22" idx="6"/>
            <a:endCxn id="42" idx="2"/>
          </p:cNvCxnSpPr>
          <p:nvPr/>
        </p:nvCxnSpPr>
        <p:spPr>
          <a:xfrm>
            <a:off x="3906252" y="4425974"/>
            <a:ext cx="1767989" cy="6239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22" idx="6"/>
            <a:endCxn id="43" idx="2"/>
          </p:cNvCxnSpPr>
          <p:nvPr/>
        </p:nvCxnSpPr>
        <p:spPr>
          <a:xfrm>
            <a:off x="3906252" y="4425974"/>
            <a:ext cx="1767989" cy="17148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stCxn id="6" idx="6"/>
            <a:endCxn id="49" idx="2"/>
          </p:cNvCxnSpPr>
          <p:nvPr/>
        </p:nvCxnSpPr>
        <p:spPr>
          <a:xfrm>
            <a:off x="1540040" y="3880543"/>
            <a:ext cx="1820780" cy="17148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38" idx="6"/>
            <a:endCxn id="49" idx="2"/>
          </p:cNvCxnSpPr>
          <p:nvPr/>
        </p:nvCxnSpPr>
        <p:spPr>
          <a:xfrm>
            <a:off x="1540040" y="4971404"/>
            <a:ext cx="1820780" cy="6239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39" idx="6"/>
            <a:endCxn id="49" idx="2"/>
          </p:cNvCxnSpPr>
          <p:nvPr/>
        </p:nvCxnSpPr>
        <p:spPr>
          <a:xfrm flipV="1">
            <a:off x="1540040" y="5595396"/>
            <a:ext cx="1820780" cy="4668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endCxn id="41" idx="2"/>
          </p:cNvCxnSpPr>
          <p:nvPr/>
        </p:nvCxnSpPr>
        <p:spPr>
          <a:xfrm flipV="1">
            <a:off x="3921137" y="3959105"/>
            <a:ext cx="1753104" cy="1636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endCxn id="42" idx="2"/>
          </p:cNvCxnSpPr>
          <p:nvPr/>
        </p:nvCxnSpPr>
        <p:spPr>
          <a:xfrm flipV="1">
            <a:off x="3900311" y="5049966"/>
            <a:ext cx="1773930" cy="5440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9" idx="6"/>
            <a:endCxn id="43" idx="2"/>
          </p:cNvCxnSpPr>
          <p:nvPr/>
        </p:nvCxnSpPr>
        <p:spPr>
          <a:xfrm>
            <a:off x="3906251" y="5595396"/>
            <a:ext cx="1767990" cy="545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2982727" y="4907717"/>
                <a:ext cx="457946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727" y="4907717"/>
                <a:ext cx="457946" cy="373628"/>
              </a:xfrm>
              <a:prstGeom prst="rect">
                <a:avLst/>
              </a:prstGeom>
              <a:blipFill>
                <a:blip r:embed="rId7"/>
                <a:stretch>
                  <a:fillRect l="-8000" r="-533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2343482" y="5345309"/>
                <a:ext cx="457946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482" y="5345309"/>
                <a:ext cx="457946" cy="374333"/>
              </a:xfrm>
              <a:prstGeom prst="rect">
                <a:avLst/>
              </a:prstGeom>
              <a:blipFill>
                <a:blip r:embed="rId8"/>
                <a:stretch>
                  <a:fillRect l="-7895" r="-3947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2630159" y="5790751"/>
                <a:ext cx="457946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159" y="5790751"/>
                <a:ext cx="457946" cy="376193"/>
              </a:xfrm>
              <a:prstGeom prst="rect">
                <a:avLst/>
              </a:prstGeom>
              <a:blipFill>
                <a:blip r:embed="rId9"/>
                <a:stretch>
                  <a:fillRect l="-7895" r="-3947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5261851" y="4174108"/>
                <a:ext cx="457946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851" y="4174108"/>
                <a:ext cx="457946" cy="373628"/>
              </a:xfrm>
              <a:prstGeom prst="rect">
                <a:avLst/>
              </a:prstGeom>
              <a:blipFill>
                <a:blip r:embed="rId10"/>
                <a:stretch>
                  <a:fillRect l="-8000" t="-1639" r="-533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5153221" y="5162462"/>
                <a:ext cx="457946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21" y="5162462"/>
                <a:ext cx="457946" cy="374333"/>
              </a:xfrm>
              <a:prstGeom prst="rect">
                <a:avLst/>
              </a:prstGeom>
              <a:blipFill>
                <a:blip r:embed="rId11"/>
                <a:stretch>
                  <a:fillRect l="-8000" r="-533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4899837" y="6064152"/>
                <a:ext cx="457946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837" y="6064152"/>
                <a:ext cx="457946" cy="376193"/>
              </a:xfrm>
              <a:prstGeom prst="rect">
                <a:avLst/>
              </a:prstGeom>
              <a:blipFill>
                <a:blip r:embed="rId12"/>
                <a:stretch>
                  <a:fillRect l="-9333" r="-533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3742982" y="5086259"/>
                <a:ext cx="6031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982" y="5086259"/>
                <a:ext cx="603169" cy="4682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499592" y="3014578"/>
                <a:ext cx="1184066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𝐾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=2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: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92" y="3014578"/>
                <a:ext cx="1184066" cy="468205"/>
              </a:xfrm>
              <a:prstGeom prst="rect">
                <a:avLst/>
              </a:prstGeom>
              <a:blipFill>
                <a:blip r:embed="rId14"/>
                <a:stretch>
                  <a:fillRect l="-154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箭號: 左-右雙向 26"/>
          <p:cNvSpPr/>
          <p:nvPr/>
        </p:nvSpPr>
        <p:spPr>
          <a:xfrm>
            <a:off x="6446986" y="4594403"/>
            <a:ext cx="1446245" cy="56805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428462" y="3841879"/>
            <a:ext cx="1479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Minimize error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6449068" y="5486060"/>
            <a:ext cx="1458934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Gradient Descent?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2457874" y="3051688"/>
            <a:ext cx="207889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It can be deep.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62824" y="4514022"/>
                <a:ext cx="9269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" y="4514022"/>
                <a:ext cx="926942" cy="369332"/>
              </a:xfrm>
              <a:prstGeom prst="rect">
                <a:avLst/>
              </a:prstGeom>
              <a:blipFill>
                <a:blip r:embed="rId15"/>
                <a:stretch>
                  <a:fillRect r="-38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左大括弧 88"/>
          <p:cNvSpPr/>
          <p:nvPr/>
        </p:nvSpPr>
        <p:spPr>
          <a:xfrm>
            <a:off x="918193" y="3584585"/>
            <a:ext cx="153533" cy="2750395"/>
          </a:xfrm>
          <a:prstGeom prst="leftBrace">
            <a:avLst>
              <a:gd name="adj1" fmla="val 3599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5287855" y="3052357"/>
            <a:ext cx="2963478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Deep Autoencoder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9" name="箭號: 向右 28"/>
          <p:cNvSpPr/>
          <p:nvPr/>
        </p:nvSpPr>
        <p:spPr>
          <a:xfrm>
            <a:off x="4592189" y="3051688"/>
            <a:ext cx="604574" cy="43109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7926526" y="4652807"/>
                <a:ext cx="9269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526" y="4652807"/>
                <a:ext cx="926942" cy="369332"/>
              </a:xfrm>
              <a:prstGeom prst="rect">
                <a:avLst/>
              </a:prstGeom>
              <a:blipFill>
                <a:blip r:embed="rId16"/>
                <a:stretch>
                  <a:fillRect r="-38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76321" y="1354793"/>
                <a:ext cx="7596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p>
                        </m:s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,…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is the component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p>
                        </m:sSup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,…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21" y="1354793"/>
                <a:ext cx="7596884" cy="461665"/>
              </a:xfrm>
              <a:prstGeom prst="rect">
                <a:avLst/>
              </a:prstGeom>
              <a:blipFill>
                <a:blip r:embed="rId17"/>
                <a:stretch>
                  <a:fillRect l="-120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4318642" y="1838044"/>
            <a:ext cx="449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To minimize reconstruction error: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5930085" y="2310887"/>
                <a:ext cx="2677431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085" y="2310887"/>
                <a:ext cx="2677431" cy="468205"/>
              </a:xfrm>
              <a:prstGeom prst="rect">
                <a:avLst/>
              </a:prstGeom>
              <a:blipFill>
                <a:blip r:embed="rId18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680608" y="1846490"/>
                <a:ext cx="182062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08" y="1846490"/>
                <a:ext cx="1820627" cy="103848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箭號: 左-右雙向 99"/>
          <p:cNvSpPr/>
          <p:nvPr/>
        </p:nvSpPr>
        <p:spPr>
          <a:xfrm>
            <a:off x="2501235" y="2240623"/>
            <a:ext cx="513182" cy="3043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3032127" y="2157520"/>
                <a:ext cx="9269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127" y="2157520"/>
                <a:ext cx="926942" cy="369332"/>
              </a:xfrm>
              <a:prstGeom prst="rect">
                <a:avLst/>
              </a:prstGeom>
              <a:blipFill>
                <a:blip r:embed="rId20"/>
                <a:stretch>
                  <a:fillRect r="-38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40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7" grpId="0"/>
      <p:bldP spid="68" grpId="0"/>
      <p:bldP spid="69" grpId="0"/>
      <p:bldP spid="70" grpId="0"/>
      <p:bldP spid="71" grpId="0"/>
      <p:bldP spid="72" grpId="0"/>
      <p:bldP spid="27" grpId="0" animBg="1"/>
      <p:bldP spid="28" grpId="0"/>
      <p:bldP spid="80" grpId="0" animBg="1"/>
      <p:bldP spid="81" grpId="0" animBg="1"/>
      <p:bldP spid="94" grpId="0" animBg="1"/>
      <p:bldP spid="29" grpId="0" animBg="1"/>
      <p:bldP spid="9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Weakness of PCA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Unsupervised</a:t>
            </a:r>
          </a:p>
          <a:p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Linear</a:t>
            </a:r>
            <a:endParaRPr lang="zh-TW" altLang="en-US" dirty="0"/>
          </a:p>
          <a:p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 rot="256791">
            <a:off x="2760473" y="2585701"/>
            <a:ext cx="1291848" cy="1273592"/>
            <a:chOff x="2370272" y="2727702"/>
            <a:chExt cx="1291848" cy="1273592"/>
          </a:xfrm>
        </p:grpSpPr>
        <p:sp>
          <p:nvSpPr>
            <p:cNvPr id="5" name="橢圓 4"/>
            <p:cNvSpPr/>
            <p:nvPr/>
          </p:nvSpPr>
          <p:spPr>
            <a:xfrm rot="2206548">
              <a:off x="2370272" y="2727702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7" name="橢圓 6"/>
            <p:cNvSpPr/>
            <p:nvPr/>
          </p:nvSpPr>
          <p:spPr>
            <a:xfrm rot="2206548">
              <a:off x="2638586" y="2929180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 rot="2206548">
              <a:off x="2956947" y="3241728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 rot="2206548">
              <a:off x="2370272" y="3102244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 rot="2206548">
              <a:off x="2662641" y="3373464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 rot="2206548">
              <a:off x="3158425" y="3574942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 rot="2206548">
              <a:off x="3359903" y="3386070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 rot="2206548">
              <a:off x="2984553" y="2918847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 rot="2206548">
              <a:off x="3460642" y="3799816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15" name="橢圓 14"/>
            <p:cNvSpPr/>
            <p:nvPr/>
          </p:nvSpPr>
          <p:spPr>
            <a:xfrm rot="2206548">
              <a:off x="2883814" y="3699077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 rot="256791">
            <a:off x="1640370" y="2757201"/>
            <a:ext cx="1291848" cy="1273592"/>
            <a:chOff x="2370272" y="2727702"/>
            <a:chExt cx="1291848" cy="1273592"/>
          </a:xfrm>
        </p:grpSpPr>
        <p:sp>
          <p:nvSpPr>
            <p:cNvPr id="18" name="橢圓 17"/>
            <p:cNvSpPr/>
            <p:nvPr/>
          </p:nvSpPr>
          <p:spPr>
            <a:xfrm rot="2206548">
              <a:off x="2370272" y="2727702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 rot="2206548">
              <a:off x="2638586" y="2929180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 rot="2206548">
              <a:off x="2956947" y="3241728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21" name="橢圓 20"/>
            <p:cNvSpPr/>
            <p:nvPr/>
          </p:nvSpPr>
          <p:spPr>
            <a:xfrm rot="2206548">
              <a:off x="2370272" y="3102244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22" name="橢圓 21"/>
            <p:cNvSpPr/>
            <p:nvPr/>
          </p:nvSpPr>
          <p:spPr>
            <a:xfrm rot="2206548">
              <a:off x="2662641" y="3373464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23" name="橢圓 22"/>
            <p:cNvSpPr/>
            <p:nvPr/>
          </p:nvSpPr>
          <p:spPr>
            <a:xfrm rot="2206548">
              <a:off x="3158425" y="3574942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24" name="橢圓 23"/>
            <p:cNvSpPr/>
            <p:nvPr/>
          </p:nvSpPr>
          <p:spPr>
            <a:xfrm rot="2206548">
              <a:off x="3359903" y="3386070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25" name="橢圓 24"/>
            <p:cNvSpPr/>
            <p:nvPr/>
          </p:nvSpPr>
          <p:spPr>
            <a:xfrm rot="2206548">
              <a:off x="2984553" y="2918847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26" name="橢圓 25"/>
            <p:cNvSpPr/>
            <p:nvPr/>
          </p:nvSpPr>
          <p:spPr>
            <a:xfrm rot="2206548">
              <a:off x="3460642" y="3799816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27" name="橢圓 26"/>
            <p:cNvSpPr/>
            <p:nvPr/>
          </p:nvSpPr>
          <p:spPr>
            <a:xfrm rot="2206548">
              <a:off x="2883814" y="3699077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</p:grpSp>
      <p:sp>
        <p:nvSpPr>
          <p:cNvPr id="28" name="文字方塊 27"/>
          <p:cNvSpPr txBox="1"/>
          <p:nvPr/>
        </p:nvSpPr>
        <p:spPr>
          <a:xfrm>
            <a:off x="723663" y="3595861"/>
            <a:ext cx="898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PCA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cxnSp>
        <p:nvCxnSpPr>
          <p:cNvPr id="30" name="直線接點 29"/>
          <p:cNvCxnSpPr/>
          <p:nvPr/>
        </p:nvCxnSpPr>
        <p:spPr>
          <a:xfrm>
            <a:off x="2191244" y="2509782"/>
            <a:ext cx="1207006" cy="155240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768199" y="5743999"/>
            <a:ext cx="898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LDA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cxnSp>
        <p:nvCxnSpPr>
          <p:cNvPr id="78" name="直線接點 77"/>
          <p:cNvCxnSpPr/>
          <p:nvPr/>
        </p:nvCxnSpPr>
        <p:spPr>
          <a:xfrm flipV="1">
            <a:off x="1918096" y="4818864"/>
            <a:ext cx="1942446" cy="13435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群組 80"/>
          <p:cNvGrpSpPr/>
          <p:nvPr/>
        </p:nvGrpSpPr>
        <p:grpSpPr>
          <a:xfrm rot="256791">
            <a:off x="2876999" y="4788111"/>
            <a:ext cx="1291848" cy="1273592"/>
            <a:chOff x="2370272" y="2727702"/>
            <a:chExt cx="1291848" cy="1273592"/>
          </a:xfrm>
        </p:grpSpPr>
        <p:sp>
          <p:nvSpPr>
            <p:cNvPr id="82" name="橢圓 81"/>
            <p:cNvSpPr/>
            <p:nvPr/>
          </p:nvSpPr>
          <p:spPr>
            <a:xfrm rot="2206548">
              <a:off x="2370272" y="2727702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83" name="橢圓 82"/>
            <p:cNvSpPr/>
            <p:nvPr/>
          </p:nvSpPr>
          <p:spPr>
            <a:xfrm rot="2206548">
              <a:off x="2638586" y="2929180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84" name="橢圓 83"/>
            <p:cNvSpPr/>
            <p:nvPr/>
          </p:nvSpPr>
          <p:spPr>
            <a:xfrm rot="2206548">
              <a:off x="2956947" y="3241728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85" name="橢圓 84"/>
            <p:cNvSpPr/>
            <p:nvPr/>
          </p:nvSpPr>
          <p:spPr>
            <a:xfrm rot="2206548">
              <a:off x="2370272" y="3102244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86" name="橢圓 85"/>
            <p:cNvSpPr/>
            <p:nvPr/>
          </p:nvSpPr>
          <p:spPr>
            <a:xfrm rot="2206548">
              <a:off x="2662641" y="3373464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87" name="橢圓 86"/>
            <p:cNvSpPr/>
            <p:nvPr/>
          </p:nvSpPr>
          <p:spPr>
            <a:xfrm rot="2206548">
              <a:off x="3158425" y="3574942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88" name="橢圓 87"/>
            <p:cNvSpPr/>
            <p:nvPr/>
          </p:nvSpPr>
          <p:spPr>
            <a:xfrm rot="2206548">
              <a:off x="3359903" y="3386070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89" name="橢圓 88"/>
            <p:cNvSpPr/>
            <p:nvPr/>
          </p:nvSpPr>
          <p:spPr>
            <a:xfrm rot="2206548">
              <a:off x="2984553" y="2918847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90" name="橢圓 89"/>
            <p:cNvSpPr/>
            <p:nvPr/>
          </p:nvSpPr>
          <p:spPr>
            <a:xfrm rot="2206548">
              <a:off x="3460642" y="3799816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91" name="橢圓 90"/>
            <p:cNvSpPr/>
            <p:nvPr/>
          </p:nvSpPr>
          <p:spPr>
            <a:xfrm rot="2206548">
              <a:off x="2883814" y="3699077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</p:grpSp>
      <p:grpSp>
        <p:nvGrpSpPr>
          <p:cNvPr id="92" name="群組 91"/>
          <p:cNvGrpSpPr/>
          <p:nvPr/>
        </p:nvGrpSpPr>
        <p:grpSpPr>
          <a:xfrm rot="256791">
            <a:off x="1756896" y="4959611"/>
            <a:ext cx="1291848" cy="1273592"/>
            <a:chOff x="2370272" y="2727702"/>
            <a:chExt cx="1291848" cy="1273592"/>
          </a:xfrm>
        </p:grpSpPr>
        <p:sp>
          <p:nvSpPr>
            <p:cNvPr id="93" name="橢圓 92"/>
            <p:cNvSpPr/>
            <p:nvPr/>
          </p:nvSpPr>
          <p:spPr>
            <a:xfrm rot="2206548">
              <a:off x="2370272" y="2727702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94" name="橢圓 93"/>
            <p:cNvSpPr/>
            <p:nvPr/>
          </p:nvSpPr>
          <p:spPr>
            <a:xfrm rot="2206548">
              <a:off x="2638586" y="2929180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95" name="橢圓 94"/>
            <p:cNvSpPr/>
            <p:nvPr/>
          </p:nvSpPr>
          <p:spPr>
            <a:xfrm rot="2206548">
              <a:off x="2956947" y="3241728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96" name="橢圓 95"/>
            <p:cNvSpPr/>
            <p:nvPr/>
          </p:nvSpPr>
          <p:spPr>
            <a:xfrm rot="2206548">
              <a:off x="2370272" y="3102244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97" name="橢圓 96"/>
            <p:cNvSpPr/>
            <p:nvPr/>
          </p:nvSpPr>
          <p:spPr>
            <a:xfrm rot="2206548">
              <a:off x="2662641" y="3373464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98" name="橢圓 97"/>
            <p:cNvSpPr/>
            <p:nvPr/>
          </p:nvSpPr>
          <p:spPr>
            <a:xfrm rot="2206548">
              <a:off x="3158425" y="3574942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99" name="橢圓 98"/>
            <p:cNvSpPr/>
            <p:nvPr/>
          </p:nvSpPr>
          <p:spPr>
            <a:xfrm rot="2206548">
              <a:off x="3359903" y="3386070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100" name="橢圓 99"/>
            <p:cNvSpPr/>
            <p:nvPr/>
          </p:nvSpPr>
          <p:spPr>
            <a:xfrm rot="2206548">
              <a:off x="2984553" y="2918847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101" name="橢圓 100"/>
            <p:cNvSpPr/>
            <p:nvPr/>
          </p:nvSpPr>
          <p:spPr>
            <a:xfrm rot="2206548">
              <a:off x="3460642" y="3799816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102" name="橢圓 101"/>
            <p:cNvSpPr/>
            <p:nvPr/>
          </p:nvSpPr>
          <p:spPr>
            <a:xfrm rot="2206548">
              <a:off x="2883814" y="3699077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</p:grpSp>
      <p:sp>
        <p:nvSpPr>
          <p:cNvPr id="104" name="矩形 103"/>
          <p:cNvSpPr/>
          <p:nvPr/>
        </p:nvSpPr>
        <p:spPr>
          <a:xfrm>
            <a:off x="4793402" y="5988733"/>
            <a:ext cx="4003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http://www.astroml.org/book_figures/chapter7/fig_S_manifold_PCA.html</a:t>
            </a:r>
          </a:p>
        </p:txBody>
      </p:sp>
      <p:pic>
        <p:nvPicPr>
          <p:cNvPr id="105" name="圖片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35" y="712703"/>
            <a:ext cx="2438504" cy="2225844"/>
          </a:xfrm>
          <a:prstGeom prst="rect">
            <a:avLst/>
          </a:prstGeom>
        </p:spPr>
      </p:pic>
      <p:pic>
        <p:nvPicPr>
          <p:cNvPr id="106" name="圖片 1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681" y="2913073"/>
            <a:ext cx="3035013" cy="2881164"/>
          </a:xfrm>
          <a:prstGeom prst="rect">
            <a:avLst/>
          </a:prstGeom>
        </p:spPr>
      </p:pic>
      <p:sp>
        <p:nvSpPr>
          <p:cNvPr id="107" name="文字方塊 106"/>
          <p:cNvSpPr txBox="1"/>
          <p:nvPr/>
        </p:nvSpPr>
        <p:spPr>
          <a:xfrm>
            <a:off x="4609863" y="3864574"/>
            <a:ext cx="434663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Non-linear dimension reduction in the following lectures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08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77" grpId="0"/>
      <p:bldP spid="10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 - MNIST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474" y="1882061"/>
            <a:ext cx="10331354" cy="4994879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509" y="602780"/>
            <a:ext cx="859389" cy="79428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77371" y="1741453"/>
            <a:ext cx="2322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30 components: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78734" y="812463"/>
                <a:ext cx="32377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34" y="812463"/>
                <a:ext cx="323774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5935606" y="1485239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images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676571" y="6180611"/>
            <a:ext cx="185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Eigen-digits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5848522" y="1199808"/>
            <a:ext cx="34908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6052457" y="1199808"/>
            <a:ext cx="319314" cy="285431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7110526" y="1199808"/>
            <a:ext cx="34908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H="1">
            <a:off x="6936357" y="1204589"/>
            <a:ext cx="320786" cy="28065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2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 - Face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522" y="1878138"/>
            <a:ext cx="10090150" cy="4878264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300" y="276111"/>
            <a:ext cx="3952875" cy="159067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730546" y="6125029"/>
            <a:ext cx="216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Eigen-face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77371" y="1741453"/>
            <a:ext cx="2322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30 components: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8546" y="611007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http://www.cs.unc.edu/~lazebnik/research/spring08/assignment3.html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3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happens to PCA?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600" dirty="0"/>
              </a:p>
              <a:p>
                <a:r>
                  <a:rPr lang="en-US" altLang="zh-TW" sz="2600" dirty="0"/>
                  <a:t>PCA involves adding up and subtracting  some components (images)</a:t>
                </a:r>
              </a:p>
              <a:p>
                <a:pPr lvl="1"/>
                <a:r>
                  <a:rPr lang="en-US" altLang="zh-TW" sz="2600" dirty="0"/>
                  <a:t>Then the components may not be “parts of digits”</a:t>
                </a:r>
              </a:p>
              <a:p>
                <a:r>
                  <a:rPr lang="en-US" altLang="zh-TW" sz="2600" dirty="0"/>
                  <a:t>Non-negative matrix factorization (NMF)</a:t>
                </a:r>
              </a:p>
              <a:p>
                <a:pPr lvl="1"/>
                <a:r>
                  <a:rPr lang="en-US" altLang="zh-TW" sz="2600" dirty="0"/>
                  <a:t>Forcing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600" dirty="0"/>
                  <a:t> …… be non-negative</a:t>
                </a:r>
              </a:p>
              <a:p>
                <a:pPr lvl="2"/>
                <a:r>
                  <a:rPr lang="en-US" altLang="zh-TW" sz="2600" dirty="0"/>
                  <a:t>additive combination</a:t>
                </a:r>
              </a:p>
              <a:p>
                <a:pPr lvl="1"/>
                <a:r>
                  <a:rPr lang="en-US" altLang="zh-TW" sz="2600" dirty="0"/>
                  <a:t>Forcing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26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600" dirty="0"/>
                  <a:t>…… be non-negative</a:t>
                </a:r>
              </a:p>
              <a:p>
                <a:pPr lvl="2"/>
                <a:r>
                  <a:rPr lang="en-US" altLang="zh-TW" sz="2600" dirty="0"/>
                  <a:t>More like “parts of digits”</a:t>
                </a:r>
              </a:p>
              <a:p>
                <a:r>
                  <a:rPr lang="en-US" altLang="zh-TW" sz="2600" dirty="0"/>
                  <a:t>Ref: Daniel D. Lee and H. Sebastian </a:t>
                </a:r>
                <a:r>
                  <a:rPr lang="en-US" altLang="zh-TW" sz="2600" dirty="0" err="1"/>
                  <a:t>Seung</a:t>
                </a:r>
                <a:r>
                  <a:rPr lang="en-US" altLang="zh-TW" sz="2600" dirty="0"/>
                  <a:t>. "Algorithms for non-negative matrix factorization." </a:t>
                </a:r>
                <a:r>
                  <a:rPr lang="en-US" altLang="zh-TW" sz="2600" i="1" dirty="0"/>
                  <a:t>Advances in neural information processing systems</a:t>
                </a:r>
                <a:r>
                  <a:rPr lang="en-US" altLang="zh-TW" sz="2600" dirty="0"/>
                  <a:t>. 2001.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  <a:blipFill>
                <a:blip r:embed="rId2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80" y="1517910"/>
            <a:ext cx="859389" cy="794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322505" y="1727593"/>
                <a:ext cx="32377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505" y="1727593"/>
                <a:ext cx="323774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3322505" y="2350241"/>
            <a:ext cx="3498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Can be any real number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3671379" y="2154333"/>
            <a:ext cx="34908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3860802" y="2158480"/>
            <a:ext cx="319314" cy="285431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4946425" y="2135671"/>
            <a:ext cx="34908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H="1">
            <a:off x="4794107" y="2171869"/>
            <a:ext cx="320786" cy="28065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70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NMF on MNIST 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80" y="1690689"/>
            <a:ext cx="10201277" cy="4931991"/>
          </a:xfrm>
        </p:spPr>
      </p:pic>
    </p:spTree>
    <p:extLst>
      <p:ext uri="{BB962C8B-B14F-4D97-AF65-F5344CB8AC3E}">
        <p14:creationId xmlns:p14="http://schemas.microsoft.com/office/powerpoint/2010/main" val="153726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1849" y="1186499"/>
            <a:ext cx="11087698" cy="53605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NMF on Face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742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58" y="2624813"/>
            <a:ext cx="1102229" cy="10187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89742" y="2655834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689742" y="451005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 rot="5400000">
            <a:off x="4410411" y="2944953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983828" y="2874160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9" name="矩形 8"/>
          <p:cNvSpPr/>
          <p:nvPr/>
        </p:nvSpPr>
        <p:spPr>
          <a:xfrm>
            <a:off x="6031773" y="2507416"/>
            <a:ext cx="2409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Compact representation of the input object</a:t>
            </a:r>
            <a:endParaRPr lang="zh-TW" altLang="en-US" sz="24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414" y="4456532"/>
            <a:ext cx="1102229" cy="101872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 rot="5400000">
            <a:off x="1545003" y="4805854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881728" y="4735061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21" name="矩形 20"/>
          <p:cNvSpPr/>
          <p:nvPr/>
        </p:nvSpPr>
        <p:spPr>
          <a:xfrm>
            <a:off x="6031773" y="4460065"/>
            <a:ext cx="2549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Can reconstruct the original object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>
            <a:off x="2169290" y="291344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4079045" y="292614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25"/>
          <p:cNvSpPr/>
          <p:nvPr/>
        </p:nvSpPr>
        <p:spPr>
          <a:xfrm>
            <a:off x="2169290" y="473078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>
            <a:off x="4079045" y="474348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/>
          <p:cNvCxnSpPr/>
          <p:nvPr/>
        </p:nvCxnSpPr>
        <p:spPr>
          <a:xfrm>
            <a:off x="3342302" y="3658113"/>
            <a:ext cx="0" cy="812992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3490918" y="3786780"/>
            <a:ext cx="241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Learn together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28650" y="3621161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28 X 28 = 784 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3868361" y="2160255"/>
            <a:ext cx="185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Usually &lt;784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779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9" grpId="0" animBg="1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30" grpId="0"/>
      <p:bldP spid="31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Clustering &amp; Dimension </a:t>
            </a:r>
            <a:r>
              <a:rPr lang="en-US" altLang="zh-TW" dirty="0" smtClean="0"/>
              <a:t>Reduction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 smtClean="0"/>
              <a:t>Generation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31236" y="6176963"/>
            <a:ext cx="6281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Clustering &amp; Dimension Reduction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in these slides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9586" y="4069898"/>
            <a:ext cx="1404730" cy="4770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function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45657" y="4324274"/>
            <a:ext cx="1404730" cy="6758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function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pic>
        <p:nvPicPr>
          <p:cNvPr id="3074" name="Picture 2" descr="「tre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94" y="2792773"/>
            <a:ext cx="1052512" cy="989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「tree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79" y="4759570"/>
            <a:ext cx="1404731" cy="10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「tree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209" y="2705143"/>
            <a:ext cx="1404731" cy="10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箭號: 向下 7"/>
          <p:cNvSpPr/>
          <p:nvPr/>
        </p:nvSpPr>
        <p:spPr>
          <a:xfrm flipV="1">
            <a:off x="2861950" y="4538430"/>
            <a:ext cx="680002" cy="4229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2" name="箭號: 向下 11"/>
          <p:cNvSpPr/>
          <p:nvPr/>
        </p:nvSpPr>
        <p:spPr>
          <a:xfrm flipV="1">
            <a:off x="2864849" y="3628456"/>
            <a:ext cx="680002" cy="4229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3" name="箭號: 向下 12"/>
          <p:cNvSpPr/>
          <p:nvPr/>
        </p:nvSpPr>
        <p:spPr>
          <a:xfrm flipV="1">
            <a:off x="7005431" y="3901279"/>
            <a:ext cx="680002" cy="4229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4" name="箭號: 向下 13"/>
          <p:cNvSpPr/>
          <p:nvPr/>
        </p:nvSpPr>
        <p:spPr>
          <a:xfrm flipV="1">
            <a:off x="7005431" y="4993865"/>
            <a:ext cx="680002" cy="4229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046719" y="5416860"/>
            <a:ext cx="2597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code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21349" y="3105946"/>
            <a:ext cx="2173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only having function 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415148" y="3908775"/>
            <a:ext cx="2173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only having function output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pic>
        <p:nvPicPr>
          <p:cNvPr id="1026" name="Picture 2" descr="Horse chestnut tr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055" y="4933983"/>
            <a:ext cx="1449873" cy="102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5/56/Sequoiadendron_giganteum_at_Kenilworth_Castle.jp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210" y="5077472"/>
            <a:ext cx="1262340" cy="102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orse chestnut tr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794" y="2858109"/>
            <a:ext cx="1449873" cy="102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upload.wikimedia.org/wikipedia/commons/5/56/Sequoiadendron_giganteum_at_Kenilworth_Castle.jp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400" y="3013857"/>
            <a:ext cx="1262340" cy="102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34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9" grpId="0"/>
      <p:bldP spid="11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Recap: PCA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21301" y="2538260"/>
            <a:ext cx="468000" cy="19285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92" y="2993171"/>
            <a:ext cx="1102229" cy="1018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241503" y="331064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03" y="3310643"/>
                <a:ext cx="24173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531806" y="4498377"/>
            <a:ext cx="1528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 rot="5400000">
            <a:off x="3963659" y="3261309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0" name="向右箭號 9"/>
          <p:cNvSpPr/>
          <p:nvPr/>
        </p:nvSpPr>
        <p:spPr>
          <a:xfrm>
            <a:off x="3043522" y="3199918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257132" y="3805153"/>
                <a:ext cx="3727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132" y="3805153"/>
                <a:ext cx="37273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8033" r="-1639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6616251" y="2538260"/>
            <a:ext cx="468000" cy="19285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729384" y="324799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84" y="3247994"/>
                <a:ext cx="241733" cy="369332"/>
              </a:xfrm>
              <a:prstGeom prst="rect">
                <a:avLst/>
              </a:prstGeom>
              <a:blipFill>
                <a:blip r:embed="rId13"/>
                <a:stretch>
                  <a:fillRect l="-17500" t="-18333" r="-7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向右箭號 13"/>
          <p:cNvSpPr/>
          <p:nvPr/>
        </p:nvSpPr>
        <p:spPr>
          <a:xfrm>
            <a:off x="5337238" y="3199918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550848" y="3805153"/>
                <a:ext cx="5373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848" y="3805153"/>
                <a:ext cx="537390" cy="369332"/>
              </a:xfrm>
              <a:prstGeom prst="rect">
                <a:avLst/>
              </a:prstGeom>
              <a:blipFill>
                <a:blip r:embed="rId14"/>
                <a:stretch>
                  <a:fillRect l="-13636" r="-3409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6117262" y="4429889"/>
            <a:ext cx="1715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3701614" y="4215710"/>
            <a:ext cx="17348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hidden layer</a:t>
            </a:r>
          </a:p>
          <a:p>
            <a:pPr algn="ctr"/>
            <a:r>
              <a:rPr lang="en-US" altLang="zh-TW" sz="2400" dirty="0"/>
              <a:t>(linear)</a:t>
            </a:r>
            <a:endParaRPr lang="zh-TW" altLang="en-US" sz="2400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55595" y="2890687"/>
            <a:ext cx="1093505" cy="1045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479459" y="3310643"/>
                <a:ext cx="219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459" y="3310643"/>
                <a:ext cx="219739" cy="369332"/>
              </a:xfrm>
              <a:prstGeom prst="rect">
                <a:avLst/>
              </a:prstGeom>
              <a:blipFill>
                <a:blip r:embed="rId16"/>
                <a:stretch>
                  <a:fillRect l="-19444" r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接點 20"/>
          <p:cNvCxnSpPr/>
          <p:nvPr/>
        </p:nvCxnSpPr>
        <p:spPr>
          <a:xfrm flipH="1">
            <a:off x="2382485" y="2054803"/>
            <a:ext cx="44677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rot="5400000">
            <a:off x="2127691" y="228499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rot="5400000">
            <a:off x="6595457" y="2283466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49"/>
          <p:cNvSpPr txBox="1">
            <a:spLocks noChangeArrowheads="1"/>
          </p:cNvSpPr>
          <p:nvPr/>
        </p:nvSpPr>
        <p:spPr bwMode="auto">
          <a:xfrm>
            <a:off x="3240507" y="2071318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3293494" y="1535426"/>
            <a:ext cx="2644201" cy="460375"/>
            <a:chOff x="520219" y="4282978"/>
            <a:chExt cx="2644201" cy="460375"/>
          </a:xfrm>
        </p:grpSpPr>
        <p:sp>
          <p:nvSpPr>
            <p:cNvPr id="27" name="文字方塊 49"/>
            <p:cNvSpPr txBox="1">
              <a:spLocks noChangeArrowheads="1"/>
            </p:cNvSpPr>
            <p:nvPr/>
          </p:nvSpPr>
          <p:spPr bwMode="auto">
            <a:xfrm rot="10800000" flipH="1" flipV="1">
              <a:off x="520219" y="4282978"/>
              <a:ext cx="1484111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kumimoji="0" lang="en-US" altLang="zh-TW" sz="2400" dirty="0"/>
                <a:t>Minimize</a:t>
              </a:r>
              <a:endParaRPr kumimoji="0"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1916835" y="4314268"/>
                  <a:ext cx="124758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lang="zh-TW" altLang="en-US" sz="2400" dirty="0"/>
                                  <m:t> 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6835" y="4314268"/>
                  <a:ext cx="1247585" cy="369332"/>
                </a:xfrm>
                <a:prstGeom prst="rect">
                  <a:avLst/>
                </a:prstGeom>
                <a:blipFill>
                  <a:blip r:embed="rId17"/>
                  <a:stretch>
                    <a:fillRect t="-16393" r="-926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>
            <a:spLocks noChangeArrowheads="1"/>
          </p:cNvSpPr>
          <p:nvPr/>
        </p:nvSpPr>
        <p:spPr bwMode="auto">
          <a:xfrm>
            <a:off x="3362622" y="4979063"/>
            <a:ext cx="24113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FF0000"/>
                </a:solidFill>
              </a:rPr>
              <a:t>Bottleneck later</a:t>
            </a:r>
            <a:endParaRPr kumimoji="0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3" name="文字方塊 32"/>
          <p:cNvSpPr txBox="1">
            <a:spLocks noChangeArrowheads="1"/>
          </p:cNvSpPr>
          <p:nvPr/>
        </p:nvSpPr>
        <p:spPr bwMode="auto">
          <a:xfrm>
            <a:off x="2061058" y="5787061"/>
            <a:ext cx="5258102" cy="461665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2400" dirty="0"/>
              <a:t>Output of the hidden layer is the code</a:t>
            </a:r>
            <a:endParaRPr kumimoji="0" lang="zh-TW" altLang="en-US" sz="2400" dirty="0"/>
          </a:p>
        </p:txBody>
      </p:sp>
      <p:sp>
        <p:nvSpPr>
          <p:cNvPr id="36" name="文字方塊 35"/>
          <p:cNvSpPr txBox="1">
            <a:spLocks noChangeArrowheads="1"/>
          </p:cNvSpPr>
          <p:nvPr/>
        </p:nvSpPr>
        <p:spPr bwMode="auto">
          <a:xfrm>
            <a:off x="2735927" y="2748028"/>
            <a:ext cx="1486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0000FF"/>
                </a:solidFill>
              </a:rPr>
              <a:t>encode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7" name="文字方塊 36"/>
          <p:cNvSpPr txBox="1">
            <a:spLocks noChangeArrowheads="1"/>
          </p:cNvSpPr>
          <p:nvPr/>
        </p:nvSpPr>
        <p:spPr bwMode="auto">
          <a:xfrm>
            <a:off x="4986363" y="2751506"/>
            <a:ext cx="1486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0000FF"/>
                </a:solidFill>
              </a:rPr>
              <a:t>decode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9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/>
      <p:bldP spid="17" grpId="0"/>
      <p:bldP spid="19" grpId="0"/>
      <p:bldP spid="25" grpId="0"/>
      <p:bldP spid="29" grpId="0"/>
      <p:bldP spid="33" grpId="0" animBg="1"/>
      <p:bldP spid="36" grpId="0"/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58872" y="5023167"/>
            <a:ext cx="2856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Initialize by RBM layer-by-layer</a:t>
            </a:r>
            <a:endParaRPr lang="zh-TW" altLang="en-US" sz="2400" dirty="0"/>
          </a:p>
        </p:txBody>
      </p:sp>
      <p:sp>
        <p:nvSpPr>
          <p:cNvPr id="51" name="矩形 50"/>
          <p:cNvSpPr/>
          <p:nvPr/>
        </p:nvSpPr>
        <p:spPr>
          <a:xfrm>
            <a:off x="821788" y="5947973"/>
            <a:ext cx="77446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Reference: Hinton, Geoffrey E., and </a:t>
            </a:r>
            <a:r>
              <a:rPr lang="en-US" altLang="zh-TW" dirty="0" err="1"/>
              <a:t>Ruslan</a:t>
            </a:r>
            <a:r>
              <a:rPr lang="en-US" altLang="zh-TW" dirty="0"/>
              <a:t> R. </a:t>
            </a:r>
            <a:r>
              <a:rPr lang="en-US" altLang="zh-TW" dirty="0" err="1"/>
              <a:t>Salakhutdinov</a:t>
            </a:r>
            <a:r>
              <a:rPr lang="en-US" altLang="zh-TW" dirty="0"/>
              <a:t>. "Reducing the dimensionality of data with neural networks." </a:t>
            </a:r>
            <a:r>
              <a:rPr lang="en-US" altLang="zh-TW" i="1" dirty="0"/>
              <a:t>Science</a:t>
            </a:r>
            <a:r>
              <a:rPr lang="en-US" altLang="zh-TW" dirty="0"/>
              <a:t> 313.5786 (2006): 504-507</a:t>
            </a:r>
            <a:endParaRPr lang="zh-TW" altLang="en-US" dirty="0"/>
          </a:p>
        </p:txBody>
      </p:sp>
      <p:sp>
        <p:nvSpPr>
          <p:cNvPr id="13314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Of course, the auto-encoder can be deep</a:t>
            </a:r>
            <a:endParaRPr lang="en-US" altLang="zh-TW" u="sng" dirty="0"/>
          </a:p>
          <a:p>
            <a:pPr lvl="1"/>
            <a:endParaRPr lang="en-US" altLang="zh-TW" u="sng" dirty="0"/>
          </a:p>
          <a:p>
            <a:endParaRPr lang="zh-TW" altLang="en-US" u="sng" dirty="0"/>
          </a:p>
          <a:p>
            <a:endParaRPr lang="zh-TW" altLang="en-US" dirty="0"/>
          </a:p>
        </p:txBody>
      </p:sp>
      <p:sp>
        <p:nvSpPr>
          <p:cNvPr id="1331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Auto-encoder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 rot="5400000">
            <a:off x="-35849" y="3884384"/>
            <a:ext cx="24479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Input Layer</a:t>
            </a:r>
            <a:endParaRPr kumimoji="0" lang="zh-TW" altLang="en-US" dirty="0"/>
          </a:p>
        </p:txBody>
      </p:sp>
      <p:sp>
        <p:nvSpPr>
          <p:cNvPr id="17" name="矩形 16"/>
          <p:cNvSpPr/>
          <p:nvPr/>
        </p:nvSpPr>
        <p:spPr>
          <a:xfrm rot="5400000">
            <a:off x="1188113" y="3916134"/>
            <a:ext cx="15843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18" name="矩形 17"/>
          <p:cNvSpPr/>
          <p:nvPr/>
        </p:nvSpPr>
        <p:spPr>
          <a:xfrm rot="5400000">
            <a:off x="2066001" y="3924071"/>
            <a:ext cx="129540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19" name="矩形 18"/>
          <p:cNvSpPr/>
          <p:nvPr/>
        </p:nvSpPr>
        <p:spPr>
          <a:xfrm rot="5400000">
            <a:off x="4282945" y="3888352"/>
            <a:ext cx="746125" cy="22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bottle</a:t>
            </a:r>
            <a:endParaRPr kumimoji="0" lang="zh-TW" altLang="en-US" dirty="0"/>
          </a:p>
        </p:txBody>
      </p:sp>
      <p:cxnSp>
        <p:nvCxnSpPr>
          <p:cNvPr id="20" name="直線單箭頭接點 19"/>
          <p:cNvCxnSpPr/>
          <p:nvPr/>
        </p:nvCxnSpPr>
        <p:spPr>
          <a:xfrm rot="5400000">
            <a:off x="1597689" y="3816121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rot="5400000">
            <a:off x="2331114" y="3816121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rot="5400000">
            <a:off x="4328983" y="3781990"/>
            <a:ext cx="0" cy="43338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 rot="5400000">
            <a:off x="6809451" y="3878034"/>
            <a:ext cx="24479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Output Layer</a:t>
            </a:r>
            <a:endParaRPr kumimoji="0" lang="zh-TW" altLang="en-US" dirty="0"/>
          </a:p>
        </p:txBody>
      </p:sp>
      <p:sp>
        <p:nvSpPr>
          <p:cNvPr id="24" name="矩形 23"/>
          <p:cNvSpPr/>
          <p:nvPr/>
        </p:nvSpPr>
        <p:spPr>
          <a:xfrm rot="5400000">
            <a:off x="6579263" y="3882797"/>
            <a:ext cx="15843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25" name="矩形 24"/>
          <p:cNvSpPr/>
          <p:nvPr/>
        </p:nvSpPr>
        <p:spPr>
          <a:xfrm rot="5400000">
            <a:off x="6030782" y="3877240"/>
            <a:ext cx="1296988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cxnSp>
        <p:nvCxnSpPr>
          <p:cNvPr id="26" name="直線單箭頭接點 25"/>
          <p:cNvCxnSpPr/>
          <p:nvPr/>
        </p:nvCxnSpPr>
        <p:spPr>
          <a:xfrm rot="5400000">
            <a:off x="7677814" y="3755796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rot="5400000">
            <a:off x="7020589" y="3755796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rot="5400000">
            <a:off x="5040976" y="3782784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 rot="5400000">
            <a:off x="4787770" y="3877240"/>
            <a:ext cx="1296988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56" name="矩形 55"/>
          <p:cNvSpPr/>
          <p:nvPr/>
        </p:nvSpPr>
        <p:spPr>
          <a:xfrm rot="5400000">
            <a:off x="3328857" y="3897878"/>
            <a:ext cx="1296987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cxnSp>
        <p:nvCxnSpPr>
          <p:cNvPr id="57" name="直線單箭頭接點 56"/>
          <p:cNvCxnSpPr/>
          <p:nvPr/>
        </p:nvCxnSpPr>
        <p:spPr>
          <a:xfrm rot="5400000">
            <a:off x="3594764" y="3790721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rot="5400000">
            <a:off x="5806151" y="3776434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37" name="文字方塊 58"/>
          <p:cNvSpPr txBox="1">
            <a:spLocks noChangeArrowheads="1"/>
          </p:cNvSpPr>
          <p:nvPr/>
        </p:nvSpPr>
        <p:spPr bwMode="auto">
          <a:xfrm>
            <a:off x="2866101" y="3693884"/>
            <a:ext cx="5762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/>
              <a:t>…</a:t>
            </a:r>
            <a:endParaRPr kumimoji="0" lang="zh-TW" altLang="en-US" sz="2400"/>
          </a:p>
        </p:txBody>
      </p:sp>
      <p:sp>
        <p:nvSpPr>
          <p:cNvPr id="13338" name="文字方塊 59"/>
          <p:cNvSpPr txBox="1">
            <a:spLocks noChangeArrowheads="1"/>
          </p:cNvSpPr>
          <p:nvPr/>
        </p:nvSpPr>
        <p:spPr bwMode="auto">
          <a:xfrm>
            <a:off x="5990301" y="3690709"/>
            <a:ext cx="5762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/>
              <a:t>…</a:t>
            </a:r>
            <a:endParaRPr kumimoji="0" lang="zh-TW" altLang="en-US" sz="2400"/>
          </a:p>
        </p:txBody>
      </p:sp>
      <p:cxnSp>
        <p:nvCxnSpPr>
          <p:cNvPr id="31" name="直線單箭頭接點 30"/>
          <p:cNvCxnSpPr/>
          <p:nvPr/>
        </p:nvCxnSpPr>
        <p:spPr>
          <a:xfrm>
            <a:off x="4656007" y="4414428"/>
            <a:ext cx="0" cy="74471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>
            <a:spLocks noChangeArrowheads="1"/>
          </p:cNvSpPr>
          <p:nvPr/>
        </p:nvSpPr>
        <p:spPr bwMode="auto">
          <a:xfrm>
            <a:off x="4179748" y="5213926"/>
            <a:ext cx="952517" cy="461665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0000FF"/>
                </a:solidFill>
              </a:rPr>
              <a:t>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3" name="文字方塊 49"/>
          <p:cNvSpPr txBox="1">
            <a:spLocks noChangeArrowheads="1"/>
          </p:cNvSpPr>
          <p:nvPr/>
        </p:nvSpPr>
        <p:spPr bwMode="auto">
          <a:xfrm>
            <a:off x="3273295" y="2489765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cxnSp>
        <p:nvCxnSpPr>
          <p:cNvPr id="34" name="直線接點 33"/>
          <p:cNvCxnSpPr/>
          <p:nvPr/>
        </p:nvCxnSpPr>
        <p:spPr>
          <a:xfrm flipH="1">
            <a:off x="1180276" y="2493626"/>
            <a:ext cx="69082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1196901" y="2507419"/>
            <a:ext cx="0" cy="23797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8055229" y="2513577"/>
            <a:ext cx="0" cy="25479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076034" y="520994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34" y="5209947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7878883" y="5209947"/>
                <a:ext cx="309059" cy="414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883" y="5209947"/>
                <a:ext cx="309059" cy="4144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1395051" y="4180335"/>
                <a:ext cx="4553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051" y="4180335"/>
                <a:ext cx="455317" cy="369332"/>
              </a:xfrm>
              <a:prstGeom prst="rect">
                <a:avLst/>
              </a:prstGeom>
              <a:blipFill>
                <a:blip r:embed="rId6"/>
                <a:stretch>
                  <a:fillRect l="-16000" r="-4000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7461914" y="4076362"/>
                <a:ext cx="537390" cy="373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914" y="4076362"/>
                <a:ext cx="537390" cy="373820"/>
              </a:xfrm>
              <a:prstGeom prst="rect">
                <a:avLst/>
              </a:prstGeom>
              <a:blipFill>
                <a:blip r:embed="rId7"/>
                <a:stretch>
                  <a:fillRect l="-12500" t="-1639" r="-340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123343" y="4150097"/>
                <a:ext cx="4624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3" y="4150097"/>
                <a:ext cx="462434" cy="369332"/>
              </a:xfrm>
              <a:prstGeom prst="rect">
                <a:avLst/>
              </a:prstGeom>
              <a:blipFill>
                <a:blip r:embed="rId8"/>
                <a:stretch>
                  <a:fillRect l="-14474" r="-394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6787225" y="4024084"/>
                <a:ext cx="537390" cy="373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225" y="4024084"/>
                <a:ext cx="537390" cy="373820"/>
              </a:xfrm>
              <a:prstGeom prst="rect">
                <a:avLst/>
              </a:prstGeom>
              <a:blipFill>
                <a:blip r:embed="rId9"/>
                <a:stretch>
                  <a:fillRect l="-12360" r="-2247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5925993" y="613005"/>
            <a:ext cx="2469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Symmetric is not necessary.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8794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 animBg="1"/>
      <p:bldP spid="33" grpId="0"/>
      <p:bldP spid="47" grpId="0"/>
      <p:bldP spid="48" grpId="0"/>
      <p:bldP spid="37" grpId="0"/>
      <p:bldP spid="38" grpId="0"/>
      <p:bldP spid="40" grpId="0"/>
      <p:bldP spid="41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Auto-encoder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358725" y="1803553"/>
            <a:ext cx="13398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Original Image</a:t>
            </a:r>
          </a:p>
        </p:txBody>
      </p:sp>
      <p:sp>
        <p:nvSpPr>
          <p:cNvPr id="40" name="矩形 39"/>
          <p:cNvSpPr/>
          <p:nvPr/>
        </p:nvSpPr>
        <p:spPr>
          <a:xfrm>
            <a:off x="694153" y="2844173"/>
            <a:ext cx="8945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PCA</a:t>
            </a:r>
          </a:p>
        </p:txBody>
      </p:sp>
      <p:sp>
        <p:nvSpPr>
          <p:cNvPr id="41" name="矩形 40"/>
          <p:cNvSpPr/>
          <p:nvPr/>
        </p:nvSpPr>
        <p:spPr>
          <a:xfrm>
            <a:off x="25445" y="3504580"/>
            <a:ext cx="20064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Deep</a:t>
            </a:r>
          </a:p>
          <a:p>
            <a:pPr algn="ctr"/>
            <a:r>
              <a:rPr lang="en-US" altLang="zh-TW" sz="2400" dirty="0"/>
              <a:t>Auto-encoder</a:t>
            </a:r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858" y="1867435"/>
            <a:ext cx="3143250" cy="62865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858" y="2722079"/>
            <a:ext cx="3162300" cy="638175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283" y="3601434"/>
            <a:ext cx="3171825" cy="647700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 bwMode="auto">
          <a:xfrm rot="5400000">
            <a:off x="5490249" y="251235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sp>
        <p:nvSpPr>
          <p:cNvPr id="46" name="矩形 45"/>
          <p:cNvSpPr/>
          <p:nvPr/>
        </p:nvSpPr>
        <p:spPr bwMode="auto">
          <a:xfrm rot="5400000">
            <a:off x="7611666" y="2531684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726" y="3511603"/>
            <a:ext cx="628650" cy="581025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5618" y="3497089"/>
            <a:ext cx="647700" cy="619125"/>
          </a:xfrm>
          <a:prstGeom prst="rect">
            <a:avLst/>
          </a:prstGeom>
        </p:spPr>
      </p:pic>
      <p:cxnSp>
        <p:nvCxnSpPr>
          <p:cNvPr id="50" name="直線單箭頭接點 49"/>
          <p:cNvCxnSpPr/>
          <p:nvPr/>
        </p:nvCxnSpPr>
        <p:spPr>
          <a:xfrm rot="5400000">
            <a:off x="7799718" y="2515476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rot="5400000">
            <a:off x="6748276" y="2506179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 bwMode="auto">
          <a:xfrm rot="5400000">
            <a:off x="360654" y="538948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sp>
        <p:nvSpPr>
          <p:cNvPr id="53" name="矩形 52"/>
          <p:cNvSpPr/>
          <p:nvPr/>
        </p:nvSpPr>
        <p:spPr bwMode="auto">
          <a:xfrm rot="5400000">
            <a:off x="1157971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1000</a:t>
            </a:r>
            <a:endParaRPr kumimoji="0" lang="zh-TW" altLang="en-US" dirty="0"/>
          </a:p>
        </p:txBody>
      </p:sp>
      <p:sp>
        <p:nvSpPr>
          <p:cNvPr id="54" name="矩形 53"/>
          <p:cNvSpPr/>
          <p:nvPr/>
        </p:nvSpPr>
        <p:spPr bwMode="auto">
          <a:xfrm rot="5400000">
            <a:off x="2455954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500</a:t>
            </a:r>
            <a:endParaRPr kumimoji="0" lang="zh-TW" altLang="en-US" dirty="0"/>
          </a:p>
        </p:txBody>
      </p:sp>
      <p:sp>
        <p:nvSpPr>
          <p:cNvPr id="55" name="矩形 54"/>
          <p:cNvSpPr/>
          <p:nvPr/>
        </p:nvSpPr>
        <p:spPr bwMode="auto">
          <a:xfrm rot="5400000">
            <a:off x="3534936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250</a:t>
            </a:r>
            <a:endParaRPr kumimoji="0" lang="zh-TW" altLang="en-US" dirty="0"/>
          </a:p>
        </p:txBody>
      </p:sp>
      <p:sp>
        <p:nvSpPr>
          <p:cNvPr id="57" name="矩形 56"/>
          <p:cNvSpPr/>
          <p:nvPr/>
        </p:nvSpPr>
        <p:spPr bwMode="auto">
          <a:xfrm rot="5400000">
            <a:off x="6976595" y="2540950"/>
            <a:ext cx="615915" cy="333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30</a:t>
            </a:r>
            <a:endParaRPr kumimoji="0" lang="zh-TW" altLang="en-US" dirty="0"/>
          </a:p>
        </p:txBody>
      </p:sp>
      <p:sp>
        <p:nvSpPr>
          <p:cNvPr id="58" name="矩形 57"/>
          <p:cNvSpPr/>
          <p:nvPr/>
        </p:nvSpPr>
        <p:spPr bwMode="auto">
          <a:xfrm rot="5400000">
            <a:off x="5307738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250</a:t>
            </a:r>
            <a:endParaRPr kumimoji="0" lang="zh-TW" altLang="en-US" dirty="0"/>
          </a:p>
        </p:txBody>
      </p:sp>
      <p:sp>
        <p:nvSpPr>
          <p:cNvPr id="59" name="矩形 58"/>
          <p:cNvSpPr/>
          <p:nvPr/>
        </p:nvSpPr>
        <p:spPr bwMode="auto">
          <a:xfrm rot="5400000">
            <a:off x="6016197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500</a:t>
            </a:r>
            <a:endParaRPr kumimoji="0" lang="zh-TW" altLang="en-US" dirty="0"/>
          </a:p>
        </p:txBody>
      </p:sp>
      <p:sp>
        <p:nvSpPr>
          <p:cNvPr id="60" name="矩形 59"/>
          <p:cNvSpPr/>
          <p:nvPr/>
        </p:nvSpPr>
        <p:spPr bwMode="auto">
          <a:xfrm rot="5400000">
            <a:off x="6587350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1000</a:t>
            </a:r>
            <a:endParaRPr kumimoji="0" lang="zh-TW" altLang="en-US" dirty="0"/>
          </a:p>
        </p:txBody>
      </p:sp>
      <p:sp>
        <p:nvSpPr>
          <p:cNvPr id="61" name="矩形 60"/>
          <p:cNvSpPr/>
          <p:nvPr/>
        </p:nvSpPr>
        <p:spPr bwMode="auto">
          <a:xfrm rot="5400000">
            <a:off x="7618596" y="5389490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pic>
        <p:nvPicPr>
          <p:cNvPr id="62" name="圖片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55" y="6087889"/>
            <a:ext cx="628650" cy="581025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1212" y="6054901"/>
            <a:ext cx="628650" cy="647700"/>
          </a:xfrm>
          <a:prstGeom prst="rect">
            <a:avLst/>
          </a:prstGeom>
        </p:spPr>
      </p:pic>
      <p:cxnSp>
        <p:nvCxnSpPr>
          <p:cNvPr id="64" name="直線單箭頭接點 63"/>
          <p:cNvCxnSpPr/>
          <p:nvPr/>
        </p:nvCxnSpPr>
        <p:spPr>
          <a:xfrm rot="5400000">
            <a:off x="15907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 rot="5400000">
            <a:off x="252595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 rot="5400000">
            <a:off x="34841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rot="5400000">
            <a:off x="4375150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rot="5400000">
            <a:off x="527595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rot="5400000">
            <a:off x="6119626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rot="5400000">
            <a:off x="702590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rot="5400000">
            <a:off x="794768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 bwMode="auto">
          <a:xfrm rot="5400000">
            <a:off x="4517849" y="5296244"/>
            <a:ext cx="615915" cy="333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30</a:t>
            </a:r>
            <a:endParaRPr kumimoji="0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036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5" grpId="0" animBg="1"/>
      <p:bldP spid="46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7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38" y="1747517"/>
            <a:ext cx="3037904" cy="2946949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 bwMode="auto">
          <a:xfrm rot="5400000">
            <a:off x="5490249" y="251235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sp>
        <p:nvSpPr>
          <p:cNvPr id="46" name="矩形 45"/>
          <p:cNvSpPr/>
          <p:nvPr/>
        </p:nvSpPr>
        <p:spPr bwMode="auto">
          <a:xfrm rot="5400000">
            <a:off x="7611666" y="2531684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726" y="3511603"/>
            <a:ext cx="628650" cy="581025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618" y="3497089"/>
            <a:ext cx="647700" cy="619125"/>
          </a:xfrm>
          <a:prstGeom prst="rect">
            <a:avLst/>
          </a:prstGeom>
        </p:spPr>
      </p:pic>
      <p:cxnSp>
        <p:nvCxnSpPr>
          <p:cNvPr id="50" name="直線單箭頭接點 49"/>
          <p:cNvCxnSpPr/>
          <p:nvPr/>
        </p:nvCxnSpPr>
        <p:spPr>
          <a:xfrm rot="5400000">
            <a:off x="7799718" y="2515476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rot="5400000">
            <a:off x="6748276" y="2506179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 bwMode="auto">
          <a:xfrm rot="5400000">
            <a:off x="360654" y="538948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sp>
        <p:nvSpPr>
          <p:cNvPr id="53" name="矩形 52"/>
          <p:cNvSpPr/>
          <p:nvPr/>
        </p:nvSpPr>
        <p:spPr bwMode="auto">
          <a:xfrm rot="5400000">
            <a:off x="1157971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1000</a:t>
            </a:r>
            <a:endParaRPr kumimoji="0" lang="zh-TW" altLang="en-US" dirty="0"/>
          </a:p>
        </p:txBody>
      </p:sp>
      <p:sp>
        <p:nvSpPr>
          <p:cNvPr id="54" name="矩形 53"/>
          <p:cNvSpPr/>
          <p:nvPr/>
        </p:nvSpPr>
        <p:spPr bwMode="auto">
          <a:xfrm rot="5400000">
            <a:off x="2455954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500</a:t>
            </a:r>
            <a:endParaRPr kumimoji="0" lang="zh-TW" altLang="en-US" dirty="0"/>
          </a:p>
        </p:txBody>
      </p:sp>
      <p:sp>
        <p:nvSpPr>
          <p:cNvPr id="55" name="矩形 54"/>
          <p:cNvSpPr/>
          <p:nvPr/>
        </p:nvSpPr>
        <p:spPr bwMode="auto">
          <a:xfrm rot="5400000">
            <a:off x="3534936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250</a:t>
            </a:r>
            <a:endParaRPr kumimoji="0" lang="zh-TW" altLang="en-US" dirty="0"/>
          </a:p>
        </p:txBody>
      </p:sp>
      <p:sp>
        <p:nvSpPr>
          <p:cNvPr id="56" name="矩形 55"/>
          <p:cNvSpPr/>
          <p:nvPr/>
        </p:nvSpPr>
        <p:spPr bwMode="auto">
          <a:xfrm rot="5400000">
            <a:off x="4619609" y="5339020"/>
            <a:ext cx="36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</a:t>
            </a:r>
            <a:endParaRPr kumimoji="0" lang="zh-TW" altLang="en-US" dirty="0"/>
          </a:p>
        </p:txBody>
      </p:sp>
      <p:sp>
        <p:nvSpPr>
          <p:cNvPr id="57" name="矩形 56"/>
          <p:cNvSpPr/>
          <p:nvPr/>
        </p:nvSpPr>
        <p:spPr bwMode="auto">
          <a:xfrm rot="5400000">
            <a:off x="7098500" y="2531454"/>
            <a:ext cx="36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</a:t>
            </a:r>
            <a:endParaRPr kumimoji="0" lang="zh-TW" altLang="en-US" dirty="0"/>
          </a:p>
        </p:txBody>
      </p:sp>
      <p:sp>
        <p:nvSpPr>
          <p:cNvPr id="58" name="矩形 57"/>
          <p:cNvSpPr/>
          <p:nvPr/>
        </p:nvSpPr>
        <p:spPr bwMode="auto">
          <a:xfrm rot="5400000">
            <a:off x="5307738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250</a:t>
            </a:r>
            <a:endParaRPr kumimoji="0" lang="zh-TW" altLang="en-US" dirty="0"/>
          </a:p>
        </p:txBody>
      </p:sp>
      <p:sp>
        <p:nvSpPr>
          <p:cNvPr id="59" name="矩形 58"/>
          <p:cNvSpPr/>
          <p:nvPr/>
        </p:nvSpPr>
        <p:spPr bwMode="auto">
          <a:xfrm rot="5400000">
            <a:off x="6016197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500</a:t>
            </a:r>
            <a:endParaRPr kumimoji="0" lang="zh-TW" altLang="en-US" dirty="0"/>
          </a:p>
        </p:txBody>
      </p:sp>
      <p:sp>
        <p:nvSpPr>
          <p:cNvPr id="60" name="矩形 59"/>
          <p:cNvSpPr/>
          <p:nvPr/>
        </p:nvSpPr>
        <p:spPr bwMode="auto">
          <a:xfrm rot="5400000">
            <a:off x="6587350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1000</a:t>
            </a:r>
            <a:endParaRPr kumimoji="0" lang="zh-TW" altLang="en-US" dirty="0"/>
          </a:p>
        </p:txBody>
      </p:sp>
      <p:sp>
        <p:nvSpPr>
          <p:cNvPr id="61" name="矩形 60"/>
          <p:cNvSpPr/>
          <p:nvPr/>
        </p:nvSpPr>
        <p:spPr bwMode="auto">
          <a:xfrm rot="5400000">
            <a:off x="7618596" y="5389490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pic>
        <p:nvPicPr>
          <p:cNvPr id="62" name="圖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55" y="6087889"/>
            <a:ext cx="628650" cy="581025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1212" y="6054901"/>
            <a:ext cx="628650" cy="647700"/>
          </a:xfrm>
          <a:prstGeom prst="rect">
            <a:avLst/>
          </a:prstGeom>
        </p:spPr>
      </p:pic>
      <p:cxnSp>
        <p:nvCxnSpPr>
          <p:cNvPr id="64" name="直線單箭頭接點 63"/>
          <p:cNvCxnSpPr/>
          <p:nvPr/>
        </p:nvCxnSpPr>
        <p:spPr>
          <a:xfrm rot="5400000">
            <a:off x="15907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 rot="5400000">
            <a:off x="252595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 rot="5400000">
            <a:off x="34841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rot="5400000">
            <a:off x="4375150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rot="5400000">
            <a:off x="527595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rot="5400000">
            <a:off x="6119626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rot="5400000">
            <a:off x="702590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rot="5400000">
            <a:off x="794768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290" y="113739"/>
            <a:ext cx="2658436" cy="2593596"/>
          </a:xfrm>
          <a:prstGeom prst="rect">
            <a:avLst/>
          </a:prstGeom>
        </p:spPr>
      </p:pic>
      <p:cxnSp>
        <p:nvCxnSpPr>
          <p:cNvPr id="38" name="直線單箭頭接點 37"/>
          <p:cNvCxnSpPr/>
          <p:nvPr/>
        </p:nvCxnSpPr>
        <p:spPr>
          <a:xfrm flipH="1" flipV="1">
            <a:off x="4998140" y="1864877"/>
            <a:ext cx="2251412" cy="6114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56" idx="1"/>
          </p:cNvCxnSpPr>
          <p:nvPr/>
        </p:nvCxnSpPr>
        <p:spPr>
          <a:xfrm flipH="1" flipV="1">
            <a:off x="2632872" y="3829093"/>
            <a:ext cx="2166737" cy="15058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4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De-noising auto-encoder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291" y="2988206"/>
            <a:ext cx="921634" cy="851813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1620641" y="3896703"/>
            <a:ext cx="468000" cy="1928552"/>
            <a:chOff x="2121301" y="2538260"/>
            <a:chExt cx="468000" cy="1928552"/>
          </a:xfrm>
        </p:grpSpPr>
        <p:sp>
          <p:nvSpPr>
            <p:cNvPr id="6" name="矩形 5"/>
            <p:cNvSpPr/>
            <p:nvPr/>
          </p:nvSpPr>
          <p:spPr>
            <a:xfrm>
              <a:off x="2121301" y="2538260"/>
              <a:ext cx="468000" cy="19285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2241503" y="3310643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1503" y="3310643"/>
                  <a:ext cx="24173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矩形 8"/>
          <p:cNvSpPr/>
          <p:nvPr/>
        </p:nvSpPr>
        <p:spPr>
          <a:xfrm rot="5400000">
            <a:off x="4933823" y="4376241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0" name="向右箭號 9"/>
          <p:cNvSpPr/>
          <p:nvPr/>
        </p:nvSpPr>
        <p:spPr>
          <a:xfrm>
            <a:off x="4013686" y="4314850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541612" y="3950662"/>
            <a:ext cx="468000" cy="19285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654745" y="466039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745" y="4660396"/>
                <a:ext cx="241733" cy="369332"/>
              </a:xfrm>
              <a:prstGeom prst="rect">
                <a:avLst/>
              </a:prstGeom>
              <a:blipFill>
                <a:blip r:embed="rId5"/>
                <a:stretch>
                  <a:fillRect l="-17949" t="-18333" r="-794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向右箭號 13"/>
          <p:cNvSpPr/>
          <p:nvPr/>
        </p:nvSpPr>
        <p:spPr>
          <a:xfrm>
            <a:off x="6307402" y="4314850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134" y="3020282"/>
            <a:ext cx="827119" cy="790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449623" y="4425575"/>
                <a:ext cx="219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623" y="4425575"/>
                <a:ext cx="219739" cy="369332"/>
              </a:xfrm>
              <a:prstGeom prst="rect">
                <a:avLst/>
              </a:prstGeom>
              <a:blipFill>
                <a:blip r:embed="rId14"/>
                <a:stretch>
                  <a:fillRect l="-19444" r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3706091" y="3862960"/>
            <a:ext cx="1486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0000FF"/>
                </a:solidFill>
              </a:rPr>
              <a:t>encode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9" name="文字方塊 18"/>
          <p:cNvSpPr txBox="1">
            <a:spLocks noChangeArrowheads="1"/>
          </p:cNvSpPr>
          <p:nvPr/>
        </p:nvSpPr>
        <p:spPr bwMode="auto">
          <a:xfrm>
            <a:off x="5956527" y="3866438"/>
            <a:ext cx="1486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0000FF"/>
                </a:solidFill>
              </a:rPr>
              <a:t>decode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2232228" y="4344170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>
            <a:spLocks noChangeArrowheads="1"/>
          </p:cNvSpPr>
          <p:nvPr/>
        </p:nvSpPr>
        <p:spPr bwMode="auto">
          <a:xfrm>
            <a:off x="1996923" y="4806746"/>
            <a:ext cx="11450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00B050"/>
                </a:solidFill>
              </a:rPr>
              <a:t>Add noise</a:t>
            </a:r>
            <a:endParaRPr kumimoji="0" lang="zh-TW" altLang="en-US" sz="2400" dirty="0">
              <a:solidFill>
                <a:srgbClr val="00B050"/>
              </a:solidFill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3306323" y="3896703"/>
            <a:ext cx="468000" cy="1928552"/>
            <a:chOff x="2121301" y="2538260"/>
            <a:chExt cx="468000" cy="1928552"/>
          </a:xfrm>
        </p:grpSpPr>
        <p:sp>
          <p:nvSpPr>
            <p:cNvPr id="24" name="矩形 23"/>
            <p:cNvSpPr/>
            <p:nvPr/>
          </p:nvSpPr>
          <p:spPr>
            <a:xfrm>
              <a:off x="2121301" y="2538260"/>
              <a:ext cx="468000" cy="19285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2241503" y="3310643"/>
                  <a:ext cx="31258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1503" y="3310643"/>
                  <a:ext cx="31258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7451" t="-1667" r="-27451" b="-1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10499" y="2986067"/>
            <a:ext cx="859647" cy="799845"/>
          </a:xfrm>
          <a:prstGeom prst="rect">
            <a:avLst/>
          </a:prstGeom>
        </p:spPr>
      </p:pic>
      <p:cxnSp>
        <p:nvCxnSpPr>
          <p:cNvPr id="27" name="直線接點 26"/>
          <p:cNvCxnSpPr/>
          <p:nvPr/>
        </p:nvCxnSpPr>
        <p:spPr>
          <a:xfrm flipH="1">
            <a:off x="1845108" y="2427808"/>
            <a:ext cx="598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rot="5400000">
            <a:off x="1614958" y="2682602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rot="5400000">
            <a:off x="7575900" y="2682602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49"/>
          <p:cNvSpPr txBox="1">
            <a:spLocks noChangeArrowheads="1"/>
          </p:cNvSpPr>
          <p:nvPr/>
        </p:nvSpPr>
        <p:spPr bwMode="auto">
          <a:xfrm>
            <a:off x="3470564" y="2395607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grpSp>
        <p:nvGrpSpPr>
          <p:cNvPr id="35" name="群組 34"/>
          <p:cNvGrpSpPr/>
          <p:nvPr/>
        </p:nvGrpSpPr>
        <p:grpSpPr>
          <a:xfrm>
            <a:off x="4033959" y="189838"/>
            <a:ext cx="4919542" cy="1908020"/>
            <a:chOff x="4412212" y="282240"/>
            <a:chExt cx="4919542" cy="1908020"/>
          </a:xfrm>
        </p:grpSpPr>
        <p:sp>
          <p:nvSpPr>
            <p:cNvPr id="33" name="文字方塊 32"/>
            <p:cNvSpPr txBox="1"/>
            <p:nvPr/>
          </p:nvSpPr>
          <p:spPr>
            <a:xfrm>
              <a:off x="4412212" y="282240"/>
              <a:ext cx="4739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More: Contractive auto-encoder</a:t>
              </a:r>
              <a:endParaRPr lang="zh-TW" altLang="en-US" sz="2400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5043580" y="712932"/>
              <a:ext cx="428817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solidFill>
                    <a:srgbClr val="222222"/>
                  </a:solidFill>
                  <a:latin typeface="Arial" panose="020B0604020202020204" pitchFamily="34" charset="0"/>
                </a:rPr>
                <a:t>Ref: </a:t>
              </a:r>
              <a:r>
                <a:rPr lang="en-US" altLang="zh-TW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Rifai</a:t>
              </a:r>
              <a:r>
                <a:rPr lang="en-US" altLang="zh-TW" dirty="0">
                  <a:solidFill>
                    <a:srgbClr val="222222"/>
                  </a:solidFill>
                  <a:latin typeface="Arial" panose="020B0604020202020204" pitchFamily="34" charset="0"/>
                </a:rPr>
                <a:t>, Salah, et al. "Contractive auto-encoders: Explicit invariance during feature extraction.“ </a:t>
              </a:r>
              <a:r>
                <a:rPr lang="en-US" altLang="zh-TW" i="1" dirty="0">
                  <a:solidFill>
                    <a:srgbClr val="222222"/>
                  </a:solidFill>
                  <a:latin typeface="Arial" panose="020B0604020202020204" pitchFamily="34" charset="0"/>
                </a:rPr>
                <a:t>Proceedings of the 28th International Conference on Machine Learning (ICML-11)</a:t>
              </a:r>
              <a:r>
                <a:rPr lang="en-US" altLang="zh-TW" dirty="0">
                  <a:solidFill>
                    <a:srgbClr val="222222"/>
                  </a:solidFill>
                  <a:latin typeface="Arial" panose="020B0604020202020204" pitchFamily="34" charset="0"/>
                </a:rPr>
                <a:t>. 2011.</a:t>
              </a:r>
              <a:endParaRPr lang="zh-TW" altLang="en-US" dirty="0"/>
            </a:p>
          </p:txBody>
        </p:sp>
      </p:grpSp>
      <p:sp>
        <p:nvSpPr>
          <p:cNvPr id="32" name="矩形 31"/>
          <p:cNvSpPr/>
          <p:nvPr/>
        </p:nvSpPr>
        <p:spPr>
          <a:xfrm>
            <a:off x="1808331" y="6034120"/>
            <a:ext cx="6160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Vincent, Pascal, et al. "Extracting and composing robust features with denoising autoencoders." </a:t>
            </a:r>
            <a:r>
              <a:rPr lang="en-US" altLang="zh-TW" i="1" dirty="0"/>
              <a:t>ICML, </a:t>
            </a:r>
            <a:r>
              <a:rPr lang="en-US" altLang="zh-TW" dirty="0"/>
              <a:t>2008.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113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/>
      <p:bldP spid="14" grpId="0" animBg="1"/>
      <p:bldP spid="17" grpId="0"/>
      <p:bldP spid="18" grpId="0"/>
      <p:bldP spid="19" grpId="0"/>
      <p:bldP spid="21" grpId="0" animBg="1"/>
      <p:bldP spid="22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024" y="171450"/>
            <a:ext cx="3814012" cy="360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479" y="-337239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TW" sz="3200" b="1" i="1" u="sng" dirty="0"/>
              <a:t>Deep Auto-encoder - Example</a:t>
            </a:r>
            <a:endParaRPr lang="zh-TW" altLang="en-US" sz="3200" b="1" i="1" u="sng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79" y="1925490"/>
            <a:ext cx="3764316" cy="3600000"/>
          </a:xfrm>
        </p:spPr>
      </p:pic>
      <p:sp>
        <p:nvSpPr>
          <p:cNvPr id="9" name="文字方塊 8"/>
          <p:cNvSpPr txBox="1"/>
          <p:nvPr/>
        </p:nvSpPr>
        <p:spPr>
          <a:xfrm>
            <a:off x="1127280" y="5241139"/>
            <a:ext cx="1991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Pixel -&gt; </a:t>
            </a:r>
            <a:r>
              <a:rPr lang="en-US" altLang="zh-TW" sz="2400" dirty="0" err="1"/>
              <a:t>tSNE</a:t>
            </a:r>
            <a:endParaRPr lang="zh-TW" altLang="en-US" sz="2400" dirty="0"/>
          </a:p>
        </p:txBody>
      </p:sp>
      <p:grpSp>
        <p:nvGrpSpPr>
          <p:cNvPr id="3" name="群組 2"/>
          <p:cNvGrpSpPr/>
          <p:nvPr/>
        </p:nvGrpSpPr>
        <p:grpSpPr>
          <a:xfrm>
            <a:off x="1306803" y="769732"/>
            <a:ext cx="3958996" cy="1209244"/>
            <a:chOff x="3103883" y="2175315"/>
            <a:chExt cx="3958996" cy="1209244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3883" y="2249840"/>
              <a:ext cx="1102229" cy="101872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 rot="5400000">
              <a:off x="6224257" y="2545937"/>
              <a:ext cx="1209244" cy="46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0" name="向右箭號 9"/>
            <p:cNvSpPr/>
            <p:nvPr/>
          </p:nvSpPr>
          <p:spPr>
            <a:xfrm>
              <a:off x="4334248" y="2490991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6740057" y="2595271"/>
                  <a:ext cx="21973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057" y="2595271"/>
                  <a:ext cx="21973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9444" r="-13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矩形 11"/>
            <p:cNvSpPr/>
            <p:nvPr/>
          </p:nvSpPr>
          <p:spPr>
            <a:xfrm>
              <a:off x="4721341" y="2292470"/>
              <a:ext cx="1308100" cy="10022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Encoder</a:t>
              </a:r>
              <a:endParaRPr lang="zh-TW" altLang="en-US" sz="2400" dirty="0"/>
            </a:p>
          </p:txBody>
        </p:sp>
        <p:sp>
          <p:nvSpPr>
            <p:cNvPr id="13" name="向右箭號 9"/>
            <p:cNvSpPr/>
            <p:nvPr/>
          </p:nvSpPr>
          <p:spPr>
            <a:xfrm>
              <a:off x="6150539" y="2490991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826" y="3445740"/>
            <a:ext cx="3814013" cy="3600000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367847" y="3776699"/>
            <a:ext cx="1369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PCA </a:t>
            </a:r>
            <a:r>
              <a:rPr lang="zh-TW" altLang="en-US" sz="2400" dirty="0"/>
              <a:t>降到</a:t>
            </a:r>
            <a:r>
              <a:rPr lang="en-US" altLang="zh-TW" sz="2400" dirty="0"/>
              <a:t>32-dim</a:t>
            </a:r>
            <a:endParaRPr lang="zh-TW" altLang="en-US" sz="2400" dirty="0"/>
          </a:p>
        </p:txBody>
      </p:sp>
      <p:sp>
        <p:nvSpPr>
          <p:cNvPr id="4" name="箭號: 向右 3"/>
          <p:cNvSpPr/>
          <p:nvPr/>
        </p:nvSpPr>
        <p:spPr>
          <a:xfrm rot="1839669">
            <a:off x="4012096" y="4576797"/>
            <a:ext cx="1219488" cy="384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/>
          <p:cNvSpPr/>
          <p:nvPr/>
        </p:nvSpPr>
        <p:spPr>
          <a:xfrm rot="19727825">
            <a:off x="3943243" y="2554540"/>
            <a:ext cx="1219488" cy="384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680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" grpId="0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 – Text Retrieval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705073" y="3126910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word string:</a:t>
            </a:r>
          </a:p>
          <a:p>
            <a:r>
              <a:rPr lang="en-US" altLang="zh-TW" sz="2400" dirty="0"/>
              <a:t>“This is an apple”</a:t>
            </a:r>
            <a:endParaRPr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6409577" y="2487028"/>
            <a:ext cx="1519641" cy="3108147"/>
            <a:chOff x="2701219" y="2523404"/>
            <a:chExt cx="1519641" cy="3108147"/>
          </a:xfrm>
        </p:grpSpPr>
        <p:grpSp>
          <p:nvGrpSpPr>
            <p:cNvPr id="18" name="群組 17"/>
            <p:cNvGrpSpPr/>
            <p:nvPr/>
          </p:nvGrpSpPr>
          <p:grpSpPr>
            <a:xfrm>
              <a:off x="3640000" y="2523404"/>
              <a:ext cx="580860" cy="3108147"/>
              <a:chOff x="5573899" y="1757768"/>
              <a:chExt cx="580860" cy="3108147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5573899" y="1757768"/>
                <a:ext cx="580860" cy="3108147"/>
                <a:chOff x="5720499" y="4355528"/>
                <a:chExt cx="580860" cy="3108147"/>
              </a:xfrm>
            </p:grpSpPr>
            <p:grpSp>
              <p:nvGrpSpPr>
                <p:cNvPr id="10" name="群組 9"/>
                <p:cNvGrpSpPr/>
                <p:nvPr/>
              </p:nvGrpSpPr>
              <p:grpSpPr>
                <a:xfrm rot="5400000">
                  <a:off x="4456855" y="5619172"/>
                  <a:ext cx="3108147" cy="580860"/>
                  <a:chOff x="-1832609" y="4515986"/>
                  <a:chExt cx="4854734" cy="907268"/>
                </a:xfrm>
              </p:grpSpPr>
              <p:sp>
                <p:nvSpPr>
                  <p:cNvPr id="12" name="矩形 11"/>
                  <p:cNvSpPr/>
                  <p:nvPr/>
                </p:nvSpPr>
                <p:spPr>
                  <a:xfrm>
                    <a:off x="-1832609" y="4713637"/>
                    <a:ext cx="4854734" cy="70961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3" name="橢圓 12"/>
                  <p:cNvSpPr/>
                  <p:nvPr/>
                </p:nvSpPr>
                <p:spPr>
                  <a:xfrm>
                    <a:off x="-1671298" y="4820782"/>
                    <a:ext cx="495300" cy="495300"/>
                  </a:xfrm>
                  <a:prstGeom prst="ellipse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4" name="橢圓 13"/>
                  <p:cNvSpPr/>
                  <p:nvPr/>
                </p:nvSpPr>
                <p:spPr>
                  <a:xfrm>
                    <a:off x="-966448" y="4820782"/>
                    <a:ext cx="495300" cy="495300"/>
                  </a:xfrm>
                  <a:prstGeom prst="ellipse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5" name="文字方塊 14"/>
                  <p:cNvSpPr txBox="1"/>
                  <p:nvPr/>
                </p:nvSpPr>
                <p:spPr>
                  <a:xfrm>
                    <a:off x="2359576" y="4515986"/>
                    <a:ext cx="662543" cy="8172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2800" b="1" dirty="0"/>
                      <a:t>…</a:t>
                    </a:r>
                    <a:endParaRPr lang="zh-TW" altLang="en-US" sz="2800" b="1" dirty="0"/>
                  </a:p>
                </p:txBody>
              </p:sp>
            </p:grpSp>
            <p:sp>
              <p:nvSpPr>
                <p:cNvPr id="11" name="橢圓 10"/>
                <p:cNvSpPr/>
                <p:nvPr/>
              </p:nvSpPr>
              <p:spPr>
                <a:xfrm rot="5400000">
                  <a:off x="5789104" y="5354358"/>
                  <a:ext cx="317106" cy="317107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6" name="橢圓 15"/>
              <p:cNvSpPr/>
              <p:nvPr/>
            </p:nvSpPr>
            <p:spPr>
              <a:xfrm rot="5400000">
                <a:off x="5642504" y="3213561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/>
              <p:cNvSpPr/>
              <p:nvPr/>
            </p:nvSpPr>
            <p:spPr>
              <a:xfrm rot="5400000">
                <a:off x="5649614" y="3672267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2911156" y="2523404"/>
              <a:ext cx="740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/>
                <a:t>this </a:t>
              </a:r>
              <a:endParaRPr lang="zh-TW" altLang="en-US" sz="2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899367" y="2943786"/>
              <a:ext cx="740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/>
                <a:t>is</a:t>
              </a:r>
              <a:endParaRPr lang="zh-TW" altLang="en-US" sz="2400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2927976" y="3412617"/>
              <a:ext cx="740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933873" y="3870722"/>
              <a:ext cx="740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/>
                <a:t>an</a:t>
              </a:r>
              <a:endParaRPr lang="zh-TW" altLang="en-US" sz="2400" dirty="0"/>
            </a:p>
          </p:txBody>
        </p:sp>
        <p:sp>
          <p:nvSpPr>
            <p:cNvPr id="23" name="橢圓 22"/>
            <p:cNvSpPr/>
            <p:nvPr/>
          </p:nvSpPr>
          <p:spPr>
            <a:xfrm rot="5400000">
              <a:off x="3720703" y="4881218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2706999" y="4353976"/>
              <a:ext cx="973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/>
                <a:t>apple</a:t>
              </a:r>
              <a:endParaRPr lang="zh-TW" altLang="en-US" sz="24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2701219" y="4782465"/>
              <a:ext cx="973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/>
                <a:t>pen</a:t>
              </a:r>
              <a:endParaRPr lang="zh-TW" altLang="en-US" sz="2400" dirty="0"/>
            </a:p>
          </p:txBody>
        </p:sp>
      </p:grpSp>
      <p:sp>
        <p:nvSpPr>
          <p:cNvPr id="45" name="文字方塊 44"/>
          <p:cNvSpPr txBox="1"/>
          <p:nvPr/>
        </p:nvSpPr>
        <p:spPr>
          <a:xfrm>
            <a:off x="7814465" y="2518025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7814465" y="2967992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7814465" y="341418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7814465" y="383540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7822923" y="430092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822923" y="4749778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718259" y="1849406"/>
            <a:ext cx="21435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Bag-of-word </a:t>
            </a:r>
            <a:endParaRPr lang="zh-TW" altLang="en-US" sz="2800" b="1" i="1" u="sng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5412753" y="5738434"/>
            <a:ext cx="322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Semantics are not considered.</a:t>
            </a:r>
            <a:endParaRPr lang="zh-TW" altLang="en-US" sz="2800" dirty="0"/>
          </a:p>
        </p:txBody>
      </p:sp>
      <p:cxnSp>
        <p:nvCxnSpPr>
          <p:cNvPr id="58" name="直線單箭頭接點 57"/>
          <p:cNvCxnSpPr/>
          <p:nvPr/>
        </p:nvCxnSpPr>
        <p:spPr>
          <a:xfrm>
            <a:off x="898161" y="5929913"/>
            <a:ext cx="38069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1080912" y="2967992"/>
            <a:ext cx="0" cy="3145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endCxn id="68" idx="3"/>
          </p:cNvCxnSpPr>
          <p:nvPr/>
        </p:nvCxnSpPr>
        <p:spPr>
          <a:xfrm flipV="1">
            <a:off x="1112578" y="4071305"/>
            <a:ext cx="466951" cy="1839200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>
            <a:endCxn id="69" idx="2"/>
          </p:cNvCxnSpPr>
          <p:nvPr/>
        </p:nvCxnSpPr>
        <p:spPr>
          <a:xfrm flipV="1">
            <a:off x="1085449" y="5467372"/>
            <a:ext cx="1818180" cy="468923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 flipV="1">
            <a:off x="1085449" y="5689670"/>
            <a:ext cx="3181223" cy="218344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endCxn id="67" idx="2"/>
          </p:cNvCxnSpPr>
          <p:nvPr/>
        </p:nvCxnSpPr>
        <p:spPr>
          <a:xfrm flipV="1">
            <a:off x="1117114" y="4201076"/>
            <a:ext cx="2837124" cy="1728837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橢圓 63"/>
          <p:cNvSpPr/>
          <p:nvPr/>
        </p:nvSpPr>
        <p:spPr>
          <a:xfrm>
            <a:off x="3196633" y="3896814"/>
            <a:ext cx="154745" cy="15474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2307448" y="3147527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/>
          <p:cNvSpPr/>
          <p:nvPr/>
        </p:nvSpPr>
        <p:spPr>
          <a:xfrm>
            <a:off x="2563408" y="4178596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3954238" y="4123703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1556867" y="3939222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2903629" y="5389999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4288541" y="5606251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 flipV="1">
            <a:off x="1134259" y="3337412"/>
            <a:ext cx="1173189" cy="2573093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>
            <a:endCxn id="66" idx="3"/>
          </p:cNvCxnSpPr>
          <p:nvPr/>
        </p:nvCxnSpPr>
        <p:spPr>
          <a:xfrm flipV="1">
            <a:off x="1114609" y="4310679"/>
            <a:ext cx="1471461" cy="1619234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endCxn id="64" idx="3"/>
          </p:cNvCxnSpPr>
          <p:nvPr/>
        </p:nvCxnSpPr>
        <p:spPr>
          <a:xfrm flipV="1">
            <a:off x="1114608" y="4028897"/>
            <a:ext cx="2104687" cy="188160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/>
          <p:cNvSpPr txBox="1"/>
          <p:nvPr/>
        </p:nvSpPr>
        <p:spPr>
          <a:xfrm>
            <a:off x="1152742" y="1876485"/>
            <a:ext cx="329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Vector Space Model</a:t>
            </a:r>
            <a:endParaRPr lang="zh-TW" altLang="en-US" sz="2800" b="1" i="1" u="sng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2776767" y="4927813"/>
            <a:ext cx="1484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document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563408" y="3464292"/>
            <a:ext cx="1484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query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6581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5" grpId="0"/>
      <p:bldP spid="46" grpId="0"/>
      <p:bldP spid="47" grpId="0"/>
      <p:bldP spid="48" grpId="0"/>
      <p:bldP spid="49" grpId="0"/>
      <p:bldP spid="50" grpId="0"/>
      <p:bldP spid="3" grpId="0"/>
      <p:bldP spid="57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4" grpId="0"/>
      <p:bldP spid="76" grpId="0"/>
      <p:bldP spid="7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 – Text Retrieval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464" y="1621717"/>
            <a:ext cx="4069014" cy="3093216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 rot="5400000">
            <a:off x="2330096" y="4540314"/>
            <a:ext cx="367299" cy="2256207"/>
            <a:chOff x="3640000" y="2523406"/>
            <a:chExt cx="454318" cy="2790736"/>
          </a:xfrm>
        </p:grpSpPr>
        <p:grpSp>
          <p:nvGrpSpPr>
            <p:cNvPr id="11" name="群組 10"/>
            <p:cNvGrpSpPr/>
            <p:nvPr/>
          </p:nvGrpSpPr>
          <p:grpSpPr>
            <a:xfrm>
              <a:off x="3640000" y="2523406"/>
              <a:ext cx="454318" cy="2790736"/>
              <a:chOff x="5573899" y="1757770"/>
              <a:chExt cx="454318" cy="2790736"/>
            </a:xfrm>
          </p:grpSpPr>
          <p:grpSp>
            <p:nvGrpSpPr>
              <p:cNvPr id="19" name="群組 18"/>
              <p:cNvGrpSpPr/>
              <p:nvPr/>
            </p:nvGrpSpPr>
            <p:grpSpPr>
              <a:xfrm>
                <a:off x="5573899" y="1757770"/>
                <a:ext cx="454318" cy="2790736"/>
                <a:chOff x="5720499" y="4355530"/>
                <a:chExt cx="454318" cy="2790736"/>
              </a:xfrm>
            </p:grpSpPr>
            <p:grpSp>
              <p:nvGrpSpPr>
                <p:cNvPr id="22" name="群組 21"/>
                <p:cNvGrpSpPr/>
                <p:nvPr/>
              </p:nvGrpSpPr>
              <p:grpSpPr>
                <a:xfrm rot="5400000">
                  <a:off x="4552290" y="5523739"/>
                  <a:ext cx="2790736" cy="454318"/>
                  <a:chOff x="-1832607" y="4713636"/>
                  <a:chExt cx="4358958" cy="709617"/>
                </a:xfrm>
              </p:grpSpPr>
              <p:sp>
                <p:nvSpPr>
                  <p:cNvPr id="24" name="矩形 23"/>
                  <p:cNvSpPr/>
                  <p:nvPr/>
                </p:nvSpPr>
                <p:spPr>
                  <a:xfrm>
                    <a:off x="-1832607" y="4713636"/>
                    <a:ext cx="4358958" cy="70961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5" name="橢圓 24"/>
                  <p:cNvSpPr/>
                  <p:nvPr/>
                </p:nvSpPr>
                <p:spPr>
                  <a:xfrm>
                    <a:off x="-1671298" y="4820782"/>
                    <a:ext cx="495300" cy="495300"/>
                  </a:xfrm>
                  <a:prstGeom prst="ellipse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6" name="橢圓 25"/>
                  <p:cNvSpPr/>
                  <p:nvPr/>
                </p:nvSpPr>
                <p:spPr>
                  <a:xfrm>
                    <a:off x="-966448" y="4820782"/>
                    <a:ext cx="495300" cy="495300"/>
                  </a:xfrm>
                  <a:prstGeom prst="ellipse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23" name="橢圓 22"/>
                <p:cNvSpPr/>
                <p:nvPr/>
              </p:nvSpPr>
              <p:spPr>
                <a:xfrm rot="5400000">
                  <a:off x="5789104" y="5354358"/>
                  <a:ext cx="317106" cy="317107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20" name="橢圓 19"/>
              <p:cNvSpPr/>
              <p:nvPr/>
            </p:nvSpPr>
            <p:spPr>
              <a:xfrm rot="5400000">
                <a:off x="5642504" y="3213561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橢圓 20"/>
              <p:cNvSpPr/>
              <p:nvPr/>
            </p:nvSpPr>
            <p:spPr>
              <a:xfrm rot="5400000">
                <a:off x="5649614" y="3672267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6" name="橢圓 15"/>
            <p:cNvSpPr/>
            <p:nvPr/>
          </p:nvSpPr>
          <p:spPr>
            <a:xfrm rot="5400000">
              <a:off x="3720703" y="4881218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602391" y="4772640"/>
            <a:ext cx="1822710" cy="3310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616721" y="4072734"/>
            <a:ext cx="1822710" cy="3310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602391" y="3385594"/>
            <a:ext cx="1822710" cy="3310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群組 44"/>
          <p:cNvGrpSpPr/>
          <p:nvPr/>
        </p:nvGrpSpPr>
        <p:grpSpPr>
          <a:xfrm>
            <a:off x="2122892" y="2581609"/>
            <a:ext cx="753990" cy="331076"/>
            <a:chOff x="1953308" y="2350103"/>
            <a:chExt cx="753990" cy="331076"/>
          </a:xfrm>
        </p:grpSpPr>
        <p:sp>
          <p:nvSpPr>
            <p:cNvPr id="42" name="矩形 41"/>
            <p:cNvSpPr/>
            <p:nvPr/>
          </p:nvSpPr>
          <p:spPr>
            <a:xfrm>
              <a:off x="1953308" y="2350103"/>
              <a:ext cx="753990" cy="33107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/>
            <p:cNvSpPr/>
            <p:nvPr/>
          </p:nvSpPr>
          <p:spPr>
            <a:xfrm rot="10800000">
              <a:off x="2422355" y="2379330"/>
              <a:ext cx="256368" cy="256368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 rot="10800000">
              <a:off x="2057523" y="2379330"/>
              <a:ext cx="256368" cy="256368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3009882" y="2317598"/>
            <a:ext cx="859097" cy="859097"/>
            <a:chOff x="2653360" y="1711830"/>
            <a:chExt cx="859097" cy="859097"/>
          </a:xfrm>
        </p:grpSpPr>
        <p:cxnSp>
          <p:nvCxnSpPr>
            <p:cNvPr id="48" name="直線單箭頭接點 47"/>
            <p:cNvCxnSpPr/>
            <p:nvPr/>
          </p:nvCxnSpPr>
          <p:spPr>
            <a:xfrm>
              <a:off x="2653360" y="2133600"/>
              <a:ext cx="8590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 rot="16200000">
              <a:off x="2653360" y="2141379"/>
              <a:ext cx="8590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向右箭號 50"/>
          <p:cNvSpPr/>
          <p:nvPr/>
        </p:nvSpPr>
        <p:spPr>
          <a:xfrm rot="20320554">
            <a:off x="3438466" y="2533189"/>
            <a:ext cx="435429" cy="15262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向下箭號 52"/>
          <p:cNvSpPr/>
          <p:nvPr/>
        </p:nvSpPr>
        <p:spPr>
          <a:xfrm flipV="1">
            <a:off x="2198888" y="5023288"/>
            <a:ext cx="628650" cy="41913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向下箭號 53"/>
          <p:cNvSpPr/>
          <p:nvPr/>
        </p:nvSpPr>
        <p:spPr>
          <a:xfrm flipV="1">
            <a:off x="2208527" y="4323775"/>
            <a:ext cx="628650" cy="41913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向下箭號 54"/>
          <p:cNvSpPr/>
          <p:nvPr/>
        </p:nvSpPr>
        <p:spPr>
          <a:xfrm flipV="1">
            <a:off x="2205683" y="3610006"/>
            <a:ext cx="628650" cy="41913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向下箭號 55"/>
          <p:cNvSpPr/>
          <p:nvPr/>
        </p:nvSpPr>
        <p:spPr>
          <a:xfrm flipV="1">
            <a:off x="2215354" y="2914105"/>
            <a:ext cx="628650" cy="41913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1612605" y="5894409"/>
            <a:ext cx="1907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Bag-of-word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091292" y="6250217"/>
            <a:ext cx="2949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(document or query)</a:t>
            </a:r>
            <a:endParaRPr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4444464" y="2559843"/>
            <a:ext cx="1029237" cy="461665"/>
            <a:chOff x="4311114" y="2628815"/>
            <a:chExt cx="1029237" cy="461665"/>
          </a:xfrm>
        </p:grpSpPr>
        <p:sp>
          <p:nvSpPr>
            <p:cNvPr id="3" name="橢圓 2"/>
            <p:cNvSpPr/>
            <p:nvPr/>
          </p:nvSpPr>
          <p:spPr>
            <a:xfrm>
              <a:off x="5226051" y="2662067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4311114" y="2628815"/>
              <a:ext cx="996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>
                  <a:solidFill>
                    <a:srgbClr val="FF0000"/>
                  </a:solidFill>
                </a:rPr>
                <a:t>query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920" y="4614835"/>
            <a:ext cx="2256156" cy="210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文字方塊 6"/>
          <p:cNvSpPr txBox="1">
            <a:spLocks noChangeArrowheads="1"/>
          </p:cNvSpPr>
          <p:nvPr/>
        </p:nvSpPr>
        <p:spPr bwMode="auto">
          <a:xfrm>
            <a:off x="5992812" y="5351604"/>
            <a:ext cx="3024188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000"/>
              <a:t>LSA: project documents to 2 latent topics</a:t>
            </a:r>
            <a:endParaRPr kumimoji="0" lang="zh-TW" altLang="en-US" sz="2000"/>
          </a:p>
        </p:txBody>
      </p:sp>
      <p:sp>
        <p:nvSpPr>
          <p:cNvPr id="59" name="文字方塊 7"/>
          <p:cNvSpPr txBox="1">
            <a:spLocks noChangeArrowheads="1"/>
          </p:cNvSpPr>
          <p:nvPr/>
        </p:nvSpPr>
        <p:spPr bwMode="auto">
          <a:xfrm>
            <a:off x="328067" y="5478520"/>
            <a:ext cx="1233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 algn="ctr"/>
            <a:r>
              <a:rPr kumimoji="0" lang="en-US" altLang="zh-TW" sz="2400" dirty="0"/>
              <a:t>2000</a:t>
            </a:r>
            <a:endParaRPr kumimoji="0" lang="zh-TW" altLang="en-US" sz="2400" dirty="0"/>
          </a:p>
        </p:txBody>
      </p:sp>
      <p:sp>
        <p:nvSpPr>
          <p:cNvPr id="46" name="文字方塊 7"/>
          <p:cNvSpPr txBox="1">
            <a:spLocks noChangeArrowheads="1"/>
          </p:cNvSpPr>
          <p:nvPr/>
        </p:nvSpPr>
        <p:spPr bwMode="auto">
          <a:xfrm>
            <a:off x="649472" y="4706823"/>
            <a:ext cx="1233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 algn="ctr"/>
            <a:r>
              <a:rPr kumimoji="0" lang="en-US" altLang="zh-TW" sz="2400" dirty="0"/>
              <a:t>500</a:t>
            </a:r>
            <a:endParaRPr kumimoji="0" lang="zh-TW" altLang="en-US" sz="2400" dirty="0"/>
          </a:p>
        </p:txBody>
      </p:sp>
      <p:sp>
        <p:nvSpPr>
          <p:cNvPr id="60" name="文字方塊 7"/>
          <p:cNvSpPr txBox="1">
            <a:spLocks noChangeArrowheads="1"/>
          </p:cNvSpPr>
          <p:nvPr/>
        </p:nvSpPr>
        <p:spPr bwMode="auto">
          <a:xfrm>
            <a:off x="638992" y="4011384"/>
            <a:ext cx="1233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 algn="ctr"/>
            <a:r>
              <a:rPr kumimoji="0" lang="en-US" altLang="zh-TW" sz="2400" dirty="0"/>
              <a:t>250</a:t>
            </a:r>
            <a:endParaRPr kumimoji="0" lang="zh-TW" altLang="en-US" sz="2400" dirty="0"/>
          </a:p>
        </p:txBody>
      </p:sp>
      <p:sp>
        <p:nvSpPr>
          <p:cNvPr id="61" name="文字方塊 7"/>
          <p:cNvSpPr txBox="1">
            <a:spLocks noChangeArrowheads="1"/>
          </p:cNvSpPr>
          <p:nvPr/>
        </p:nvSpPr>
        <p:spPr bwMode="auto">
          <a:xfrm>
            <a:off x="638992" y="3316903"/>
            <a:ext cx="1233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 algn="ctr"/>
            <a:r>
              <a:rPr kumimoji="0" lang="en-US" altLang="zh-TW" sz="2400" dirty="0"/>
              <a:t>125</a:t>
            </a:r>
            <a:endParaRPr kumimoji="0" lang="zh-TW" altLang="en-US" sz="2400" dirty="0"/>
          </a:p>
        </p:txBody>
      </p:sp>
      <p:sp>
        <p:nvSpPr>
          <p:cNvPr id="62" name="文字方塊 7"/>
          <p:cNvSpPr txBox="1">
            <a:spLocks noChangeArrowheads="1"/>
          </p:cNvSpPr>
          <p:nvPr/>
        </p:nvSpPr>
        <p:spPr bwMode="auto">
          <a:xfrm>
            <a:off x="1255556" y="2513878"/>
            <a:ext cx="1233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 algn="ctr"/>
            <a:r>
              <a:rPr kumimoji="0" lang="en-US" altLang="zh-TW" sz="2400" dirty="0"/>
              <a:t>2</a:t>
            </a:r>
            <a:endParaRPr kumimoji="0"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487366" y="1394321"/>
            <a:ext cx="4209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documents talking about the same thing will have close code.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4377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/>
      <p:bldP spid="36" grpId="0"/>
      <p:bldP spid="58" grpId="0"/>
      <p:bldP spid="59" grpId="0"/>
      <p:bldP spid="46" grpId="0"/>
      <p:bldP spid="60" grpId="0"/>
      <p:bldP spid="61" grpId="0"/>
      <p:bldP spid="62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 – </a:t>
            </a:r>
            <a:br>
              <a:rPr lang="en-US" altLang="zh-TW" dirty="0"/>
            </a:br>
            <a:r>
              <a:rPr lang="en-US" altLang="zh-TW" dirty="0"/>
              <a:t>Similar Image Search</a:t>
            </a:r>
            <a:endParaRPr lang="zh-TW" altLang="en-US" dirty="0"/>
          </a:p>
        </p:txBody>
      </p:sp>
      <p:sp>
        <p:nvSpPr>
          <p:cNvPr id="4" name="TextBox 8"/>
          <p:cNvSpPr txBox="1"/>
          <p:nvPr/>
        </p:nvSpPr>
        <p:spPr>
          <a:xfrm>
            <a:off x="839308" y="1905373"/>
            <a:ext cx="7465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Retrieved using Euclidean distance in pixel intensity space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808" y="3991545"/>
            <a:ext cx="5738469" cy="1327179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921040" y="5336439"/>
            <a:ext cx="7465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(Images from Hinton’s slides on Coursera)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309" y="2520165"/>
            <a:ext cx="5694846" cy="1335517"/>
          </a:xfrm>
          <a:prstGeom prst="rect">
            <a:avLst/>
          </a:prstGeom>
        </p:spPr>
      </p:pic>
      <p:sp>
        <p:nvSpPr>
          <p:cNvPr id="8" name="Rectangle 6"/>
          <p:cNvSpPr/>
          <p:nvPr/>
        </p:nvSpPr>
        <p:spPr>
          <a:xfrm>
            <a:off x="1746061" y="2520164"/>
            <a:ext cx="1342196" cy="1335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921040" y="5960053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Reference: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Krizhevsky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Alex, and Geoffrey E. Hinton. "Using very deep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autoencoders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 for content-based image retrieval."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ESANN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. 2011.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148505" y="2502449"/>
            <a:ext cx="4702628" cy="1471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728808" y="3950486"/>
            <a:ext cx="5978278" cy="1471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22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  <p:bldP spid="3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 – </a:t>
            </a:r>
            <a:br>
              <a:rPr lang="en-US" altLang="zh-TW" dirty="0"/>
            </a:br>
            <a:r>
              <a:rPr lang="en-US" altLang="zh-TW" dirty="0"/>
              <a:t>Similar Image Search</a:t>
            </a:r>
            <a:endParaRPr lang="zh-TW" altLang="en-US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95" y="3533193"/>
            <a:ext cx="1257300" cy="94297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693125" y="4476168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TW" sz="2400" dirty="0">
                <a:latin typeface="Arial" charset="0"/>
              </a:rPr>
              <a:t>32x32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 bwMode="auto">
          <a:xfrm rot="5400000">
            <a:off x="752395" y="3760492"/>
            <a:ext cx="3883706" cy="4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8192</a:t>
            </a:r>
            <a:endParaRPr kumimoji="0" lang="zh-TW" altLang="en-US" dirty="0"/>
          </a:p>
        </p:txBody>
      </p:sp>
      <p:sp>
        <p:nvSpPr>
          <p:cNvPr id="34" name="矩形 33"/>
          <p:cNvSpPr/>
          <p:nvPr/>
        </p:nvSpPr>
        <p:spPr bwMode="auto">
          <a:xfrm rot="5400000">
            <a:off x="2522252" y="3831399"/>
            <a:ext cx="2610212" cy="4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4096</a:t>
            </a:r>
            <a:endParaRPr kumimoji="0" lang="zh-TW" altLang="en-US" dirty="0"/>
          </a:p>
        </p:txBody>
      </p:sp>
      <p:sp>
        <p:nvSpPr>
          <p:cNvPr id="35" name="矩形 34"/>
          <p:cNvSpPr/>
          <p:nvPr/>
        </p:nvSpPr>
        <p:spPr bwMode="auto">
          <a:xfrm rot="5400000">
            <a:off x="4053464" y="3831398"/>
            <a:ext cx="1809122" cy="4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2048</a:t>
            </a:r>
            <a:endParaRPr kumimoji="0" lang="zh-TW" altLang="en-US" dirty="0"/>
          </a:p>
        </p:txBody>
      </p:sp>
      <p:sp>
        <p:nvSpPr>
          <p:cNvPr id="36" name="矩形 35"/>
          <p:cNvSpPr/>
          <p:nvPr/>
        </p:nvSpPr>
        <p:spPr bwMode="auto">
          <a:xfrm rot="5400000">
            <a:off x="5524646" y="3804017"/>
            <a:ext cx="1032909" cy="4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1024</a:t>
            </a:r>
            <a:endParaRPr kumimoji="0" lang="zh-TW" altLang="en-US" dirty="0"/>
          </a:p>
        </p:txBody>
      </p:sp>
      <p:sp>
        <p:nvSpPr>
          <p:cNvPr id="37" name="矩形 36"/>
          <p:cNvSpPr/>
          <p:nvPr/>
        </p:nvSpPr>
        <p:spPr bwMode="auto">
          <a:xfrm rot="5400000">
            <a:off x="6778764" y="3805185"/>
            <a:ext cx="815186" cy="4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512</a:t>
            </a:r>
            <a:endParaRPr kumimoji="0" lang="zh-TW" altLang="en-US" dirty="0"/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7970331" y="3794998"/>
            <a:ext cx="631646" cy="4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256</a:t>
            </a:r>
            <a:endParaRPr kumimoji="0"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7744268" y="3194863"/>
            <a:ext cx="1083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40" name="向右箭號 39"/>
          <p:cNvSpPr/>
          <p:nvPr/>
        </p:nvSpPr>
        <p:spPr>
          <a:xfrm>
            <a:off x="1926733" y="3669003"/>
            <a:ext cx="492227" cy="6789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向右箭號 40"/>
          <p:cNvSpPr/>
          <p:nvPr/>
        </p:nvSpPr>
        <p:spPr>
          <a:xfrm>
            <a:off x="3030797" y="3665219"/>
            <a:ext cx="492227" cy="6789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向右箭號 41"/>
          <p:cNvSpPr/>
          <p:nvPr/>
        </p:nvSpPr>
        <p:spPr>
          <a:xfrm>
            <a:off x="4166982" y="3660235"/>
            <a:ext cx="492227" cy="6789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向右箭號 42"/>
          <p:cNvSpPr/>
          <p:nvPr/>
        </p:nvSpPr>
        <p:spPr>
          <a:xfrm>
            <a:off x="5270835" y="3657901"/>
            <a:ext cx="492227" cy="6789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向右箭號 43"/>
          <p:cNvSpPr/>
          <p:nvPr/>
        </p:nvSpPr>
        <p:spPr>
          <a:xfrm>
            <a:off x="6388288" y="3672819"/>
            <a:ext cx="492227" cy="6789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向右箭號 44"/>
          <p:cNvSpPr/>
          <p:nvPr/>
        </p:nvSpPr>
        <p:spPr>
          <a:xfrm>
            <a:off x="7531913" y="3686858"/>
            <a:ext cx="492227" cy="6789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1920360" y="6138011"/>
            <a:ext cx="5697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(crawl millions of images from the Internet)</a:t>
            </a:r>
            <a:endParaRPr lang="zh-TW" altLang="en-US" sz="2400" dirty="0"/>
          </a:p>
        </p:txBody>
      </p:sp>
      <p:pic>
        <p:nvPicPr>
          <p:cNvPr id="47" name="Picture 4" descr="recon1-b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559" y="1258123"/>
            <a:ext cx="2524125" cy="94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5" descr="recon2-b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201" y="2225266"/>
            <a:ext cx="2525712" cy="94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6" descr="recon3-b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559" y="270939"/>
            <a:ext cx="2524125" cy="94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1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http://d21vu35cjx7sd4.cloudfront.net/dims3/MMAH/crop/0x0%2B0%2B0/resize/645x380/quality/90/?url=http%3A%2F%2Fs3.amazonaws.com%2Fassets.prod.vetstreet.com%2Fc2%2F2a9f709eb411e0a2380050568d634f%2Ffile%2FHarrier-5-645mk0624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523" y="2612662"/>
            <a:ext cx="879247" cy="104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Clustering 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8515350" cy="5032375"/>
              </a:xfrm>
            </p:spPr>
            <p:txBody>
              <a:bodyPr/>
              <a:lstStyle/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K-means</a:t>
                </a:r>
              </a:p>
              <a:p>
                <a:pPr lvl="1"/>
                <a:r>
                  <a:rPr lang="en-US" altLang="zh-TW" dirty="0"/>
                  <a:t>Clustering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into K clusters</a:t>
                </a:r>
              </a:p>
              <a:p>
                <a:pPr lvl="1"/>
                <a:r>
                  <a:rPr lang="en-US" altLang="zh-TW" dirty="0"/>
                  <a:t>Initialize cluster center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dirty="0"/>
                  <a:t>, i=1,2, … K (K random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dirty="0"/>
                  <a:t> from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dirty="0"/>
                  <a:t>)</a:t>
                </a:r>
              </a:p>
              <a:p>
                <a:pPr lvl="1"/>
                <a:r>
                  <a:rPr lang="en-US" altLang="zh-TW" dirty="0"/>
                  <a:t>Repeat</a:t>
                </a:r>
              </a:p>
              <a:p>
                <a:pPr lvl="2"/>
                <a:r>
                  <a:rPr lang="en-US" altLang="zh-TW" sz="2400" dirty="0"/>
                  <a:t>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/>
                  <a:t> in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sz="2400" dirty="0"/>
                  <a:t>:</a:t>
                </a:r>
              </a:p>
              <a:p>
                <a:pPr lvl="2"/>
                <a:endParaRPr lang="en-US" altLang="zh-TW" sz="2400" dirty="0"/>
              </a:p>
              <a:p>
                <a:pPr lvl="2"/>
                <a:r>
                  <a:rPr lang="en-US" altLang="zh-TW" sz="2400" dirty="0"/>
                  <a:t>Updating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:</a:t>
                </a:r>
              </a:p>
              <a:p>
                <a:pPr lvl="2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8515350" cy="5032375"/>
              </a:xfrm>
              <a:blipFill>
                <a:blip r:embed="rId3"/>
                <a:stretch>
                  <a:fillRect l="-12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037" y="1580880"/>
            <a:ext cx="884072" cy="1150918"/>
          </a:xfrm>
          <a:prstGeom prst="rect">
            <a:avLst/>
          </a:prstGeom>
        </p:spPr>
      </p:pic>
      <p:pic>
        <p:nvPicPr>
          <p:cNvPr id="5" name="Picture 2" descr="https://s-media-cache-ak0.pinimg.com/originals/0d/1e/96/0d1e961819031a6c8a05a62b7e8b331c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84" y="2223807"/>
            <a:ext cx="1377289" cy="77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312" y="2457686"/>
            <a:ext cx="1336515" cy="8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79" y="1742938"/>
            <a:ext cx="1343468" cy="1255216"/>
          </a:xfrm>
          <a:prstGeom prst="rect">
            <a:avLst/>
          </a:prstGeom>
        </p:spPr>
      </p:pic>
      <p:pic>
        <p:nvPicPr>
          <p:cNvPr id="10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4" y="813839"/>
            <a:ext cx="1278177" cy="92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703" y="123826"/>
            <a:ext cx="1276010" cy="85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83" y="494136"/>
            <a:ext cx="1435740" cy="97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www.picturesnew.com/media/images/b1bb6faa9d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525" y="2692953"/>
            <a:ext cx="1321914" cy="8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橢圓 12"/>
          <p:cNvSpPr/>
          <p:nvPr/>
        </p:nvSpPr>
        <p:spPr>
          <a:xfrm rot="1754898">
            <a:off x="2281495" y="1709900"/>
            <a:ext cx="2545657" cy="14955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4" name="橢圓 13"/>
          <p:cNvSpPr/>
          <p:nvPr/>
        </p:nvSpPr>
        <p:spPr>
          <a:xfrm rot="1754898">
            <a:off x="5557248" y="2041131"/>
            <a:ext cx="2317332" cy="14955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4421196" y="99160"/>
            <a:ext cx="2426327" cy="14817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937894" y="2976158"/>
            <a:ext cx="133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Cluster 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10854" y="3091777"/>
            <a:ext cx="133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Cluster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897893" y="593765"/>
            <a:ext cx="133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Cluster 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360586" y="1673372"/>
            <a:ext cx="3617946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Open question: how many clusters do we need?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3972668" y="4986315"/>
                <a:ext cx="407869" cy="3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668" y="4986315"/>
                <a:ext cx="407869" cy="370614"/>
              </a:xfrm>
              <a:prstGeom prst="rect">
                <a:avLst/>
              </a:prstGeom>
              <a:blipFill>
                <a:blip r:embed="rId12"/>
                <a:stretch>
                  <a:fillRect l="-17910" b="-180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左大括弧 20"/>
          <p:cNvSpPr/>
          <p:nvPr/>
        </p:nvSpPr>
        <p:spPr>
          <a:xfrm>
            <a:off x="4499293" y="4875933"/>
            <a:ext cx="294321" cy="723753"/>
          </a:xfrm>
          <a:prstGeom prst="leftBrace">
            <a:avLst>
              <a:gd name="adj1" fmla="val 2823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694029" y="5240823"/>
            <a:ext cx="33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713430" y="4777531"/>
            <a:ext cx="337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13385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986062" y="5721819"/>
                <a:ext cx="2910925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062" y="5721819"/>
                <a:ext cx="2910925" cy="8962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/>
          <p:cNvSpPr txBox="1"/>
          <p:nvPr/>
        </p:nvSpPr>
        <p:spPr>
          <a:xfrm>
            <a:off x="5315822" y="5239196"/>
            <a:ext cx="1639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Otherwise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325185" y="4742370"/>
                <a:ext cx="3148619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is most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“</a:t>
                </a:r>
                <a:r>
                  <a:rPr kumimoji="0" lang="zh-TW" alt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close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”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185" y="4742370"/>
                <a:ext cx="3148619" cy="473591"/>
              </a:xfrm>
              <a:prstGeom prst="rect">
                <a:avLst/>
              </a:prstGeom>
              <a:blipFill>
                <a:blip r:embed="rId14"/>
                <a:stretch>
                  <a:fillRect t="-7692" b="-28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81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 animBg="1"/>
      <p:bldP spid="20" grpId="0"/>
      <p:bldP spid="21" grpId="0" animBg="1"/>
      <p:bldP spid="22" grpId="0"/>
      <p:bldP spid="23" grpId="0"/>
      <p:bldP spid="25" grpId="0"/>
      <p:bldP spid="26" grpId="0"/>
      <p:bldP spid="2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/>
          <p:nvPr/>
        </p:nvSpPr>
        <p:spPr>
          <a:xfrm>
            <a:off x="3054241" y="3513840"/>
            <a:ext cx="346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retrieved using 256 codes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76" y="3975505"/>
            <a:ext cx="5807914" cy="132056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686" y="5426677"/>
            <a:ext cx="5774036" cy="1262159"/>
          </a:xfrm>
          <a:prstGeom prst="rect">
            <a:avLst/>
          </a:prstGeom>
        </p:spPr>
      </p:pic>
      <p:sp>
        <p:nvSpPr>
          <p:cNvPr id="16" name="TextBox 8"/>
          <p:cNvSpPr txBox="1"/>
          <p:nvPr/>
        </p:nvSpPr>
        <p:spPr>
          <a:xfrm>
            <a:off x="894466" y="117988"/>
            <a:ext cx="7465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Retrieved using Euclidean distance in pixel intensity space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75" y="2077194"/>
            <a:ext cx="5738469" cy="1327179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4876" y="605814"/>
            <a:ext cx="5694846" cy="1335517"/>
          </a:xfrm>
          <a:prstGeom prst="rect">
            <a:avLst/>
          </a:prstGeom>
        </p:spPr>
      </p:pic>
      <p:sp>
        <p:nvSpPr>
          <p:cNvPr id="19" name="Rectangle 6"/>
          <p:cNvSpPr/>
          <p:nvPr/>
        </p:nvSpPr>
        <p:spPr>
          <a:xfrm>
            <a:off x="1674628" y="605813"/>
            <a:ext cx="1342196" cy="1335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"/>
          <p:cNvSpPr/>
          <p:nvPr/>
        </p:nvSpPr>
        <p:spPr>
          <a:xfrm>
            <a:off x="1672939" y="3963634"/>
            <a:ext cx="1361138" cy="1332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3092636" y="3955296"/>
            <a:ext cx="4702628" cy="1471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672939" y="5403333"/>
            <a:ext cx="5978278" cy="1471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85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 animBg="1"/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2805794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Auto-encoder </a:t>
            </a:r>
            <a:br>
              <a:rPr lang="en-US" altLang="zh-TW" dirty="0"/>
            </a:br>
            <a:r>
              <a:rPr lang="en-US" altLang="zh-TW" dirty="0"/>
              <a:t>for CNN</a:t>
            </a:r>
            <a:endParaRPr lang="zh-TW" altLang="en-US" dirty="0"/>
          </a:p>
        </p:txBody>
      </p:sp>
      <p:pic>
        <p:nvPicPr>
          <p:cNvPr id="4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44" y="811820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972452" y="2471479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972452" y="3571491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Pooling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972452" y="4639704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972452" y="5672956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Pooling</a:t>
            </a:r>
            <a:endParaRPr lang="zh-TW" altLang="en-US" sz="2400" dirty="0"/>
          </a:p>
        </p:txBody>
      </p:sp>
      <p:sp>
        <p:nvSpPr>
          <p:cNvPr id="9" name="向下箭號 11"/>
          <p:cNvSpPr/>
          <p:nvPr/>
        </p:nvSpPr>
        <p:spPr>
          <a:xfrm>
            <a:off x="7626430" y="205684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592149" y="310451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8"/>
          <p:cNvSpPr/>
          <p:nvPr/>
        </p:nvSpPr>
        <p:spPr>
          <a:xfrm>
            <a:off x="7592149" y="419615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9"/>
          <p:cNvSpPr/>
          <p:nvPr/>
        </p:nvSpPr>
        <p:spPr>
          <a:xfrm>
            <a:off x="7592149" y="523115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661698" y="3563258"/>
            <a:ext cx="2319113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Deconvolution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2984552" y="2474791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Unpooling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2661698" y="5642242"/>
            <a:ext cx="2319113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Deconvolution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2952893" y="4613134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Unpooling</a:t>
            </a:r>
            <a:endParaRPr lang="zh-TW" altLang="en-US" sz="2400" dirty="0"/>
          </a:p>
        </p:txBody>
      </p:sp>
      <p:sp>
        <p:nvSpPr>
          <p:cNvPr id="21" name="向下箭號 11"/>
          <p:cNvSpPr/>
          <p:nvPr/>
        </p:nvSpPr>
        <p:spPr>
          <a:xfrm flipV="1">
            <a:off x="3548410" y="195055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下箭號 17"/>
          <p:cNvSpPr/>
          <p:nvPr/>
        </p:nvSpPr>
        <p:spPr>
          <a:xfrm flipV="1">
            <a:off x="3548410" y="3061337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下箭號 18"/>
          <p:cNvSpPr/>
          <p:nvPr/>
        </p:nvSpPr>
        <p:spPr>
          <a:xfrm flipV="1">
            <a:off x="3548410" y="415298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下箭號 19"/>
          <p:cNvSpPr/>
          <p:nvPr/>
        </p:nvSpPr>
        <p:spPr>
          <a:xfrm flipV="1">
            <a:off x="3548410" y="518797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49"/>
          <p:cNvSpPr txBox="1">
            <a:spLocks noChangeArrowheads="1"/>
          </p:cNvSpPr>
          <p:nvPr/>
        </p:nvSpPr>
        <p:spPr bwMode="auto">
          <a:xfrm>
            <a:off x="4965485" y="627110"/>
            <a:ext cx="20843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sp>
        <p:nvSpPr>
          <p:cNvPr id="29" name="向下箭號 19"/>
          <p:cNvSpPr/>
          <p:nvPr/>
        </p:nvSpPr>
        <p:spPr>
          <a:xfrm rot="5400000" flipH="1">
            <a:off x="6258628" y="5570519"/>
            <a:ext cx="545690" cy="70778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左-右雙向 29"/>
          <p:cNvSpPr/>
          <p:nvPr/>
        </p:nvSpPr>
        <p:spPr>
          <a:xfrm>
            <a:off x="5077314" y="1383816"/>
            <a:ext cx="1785144" cy="5667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662615" y="1364009"/>
            <a:ext cx="2319113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Deconvolution</a:t>
            </a:r>
            <a:endParaRPr lang="zh-TW" altLang="en-US" sz="2400" dirty="0"/>
          </a:p>
        </p:txBody>
      </p:sp>
      <p:sp>
        <p:nvSpPr>
          <p:cNvPr id="28" name="向下箭號 19"/>
          <p:cNvSpPr/>
          <p:nvPr/>
        </p:nvSpPr>
        <p:spPr>
          <a:xfrm rot="5400000" flipH="1">
            <a:off x="5087936" y="5616982"/>
            <a:ext cx="545690" cy="65763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5756700" y="5472175"/>
            <a:ext cx="420879" cy="89662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526903" y="5005193"/>
            <a:ext cx="88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78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/>
      <p:bldP spid="29" grpId="0" animBg="1"/>
      <p:bldP spid="30" grpId="0" animBg="1"/>
      <p:bldP spid="27" grpId="0" animBg="1"/>
      <p:bldP spid="28" grpId="0" animBg="1"/>
      <p:bldP spid="31" grpId="0" animBg="1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-</a:t>
            </a:r>
            <a:r>
              <a:rPr lang="en-US" altLang="zh-TW" dirty="0" err="1"/>
              <a:t>Unpooling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447596"/>
            <a:ext cx="9001125" cy="3333750"/>
          </a:xfrm>
          <a:prstGeom prst="rect">
            <a:avLst/>
          </a:prstGeom>
        </p:spPr>
      </p:pic>
      <p:sp>
        <p:nvSpPr>
          <p:cNvPr id="5" name="箭號: 向右 4"/>
          <p:cNvSpPr/>
          <p:nvPr/>
        </p:nvSpPr>
        <p:spPr>
          <a:xfrm rot="13860550">
            <a:off x="5366616" y="3671333"/>
            <a:ext cx="515880" cy="5286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右 6"/>
          <p:cNvSpPr/>
          <p:nvPr/>
        </p:nvSpPr>
        <p:spPr>
          <a:xfrm rot="7670055">
            <a:off x="3160555" y="3847051"/>
            <a:ext cx="515880" cy="5286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90" y="330897"/>
            <a:ext cx="3519445" cy="167248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146472" y="1968475"/>
            <a:ext cx="169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14 x 14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035095" y="1985931"/>
            <a:ext cx="169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28 x 28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3785466" y="5850234"/>
            <a:ext cx="5722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Source of image : </a:t>
            </a:r>
            <a:r>
              <a:rPr lang="zh-TW" altLang="en-US" dirty="0"/>
              <a:t>https://leonardoaraujosantos.gitbooks.io/artificial-inteligence/content/image_segmentation.html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142875" y="1968475"/>
            <a:ext cx="4906327" cy="3812871"/>
            <a:chOff x="142875" y="1968475"/>
            <a:chExt cx="4906327" cy="3812871"/>
          </a:xfrm>
        </p:grpSpPr>
        <p:sp>
          <p:nvSpPr>
            <p:cNvPr id="12" name="矩形 11"/>
            <p:cNvSpPr/>
            <p:nvPr/>
          </p:nvSpPr>
          <p:spPr>
            <a:xfrm>
              <a:off x="142875" y="1968475"/>
              <a:ext cx="3270885" cy="38128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778317" y="4626271"/>
              <a:ext cx="3270885" cy="920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17265" y="3741356"/>
              <a:ext cx="3270885" cy="920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708961" y="5615529"/>
            <a:ext cx="2704799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Alternative: simply repeat the values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5485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</a:t>
            </a:r>
            <a:br>
              <a:rPr lang="en-US" altLang="zh-TW" dirty="0"/>
            </a:br>
            <a:r>
              <a:rPr lang="en-US" altLang="zh-TW" dirty="0"/>
              <a:t>- Deconvolution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 rot="5400000">
            <a:off x="844481" y="296147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" name="橢圓 4"/>
          <p:cNvSpPr/>
          <p:nvPr/>
        </p:nvSpPr>
        <p:spPr>
          <a:xfrm rot="5400000">
            <a:off x="844481" y="387126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 rot="5400000" flipV="1">
            <a:off x="1180051" y="2206607"/>
            <a:ext cx="899279" cy="85729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rot="5400000" flipH="1" flipV="1">
            <a:off x="1189982" y="3039204"/>
            <a:ext cx="822666" cy="91404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rot="5400000" flipV="1">
            <a:off x="1640215" y="2666771"/>
            <a:ext cx="4172" cy="8320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rot="5400000" flipV="1">
            <a:off x="1180051" y="3100131"/>
            <a:ext cx="899279" cy="85729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rot="5400000" flipH="1" flipV="1">
            <a:off x="1189982" y="3932728"/>
            <a:ext cx="822666" cy="91404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rot="5400000" flipV="1">
            <a:off x="1640215" y="3560295"/>
            <a:ext cx="4172" cy="8320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rot="5400000" flipV="1">
            <a:off x="1254675" y="4117147"/>
            <a:ext cx="899279" cy="85729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rot="5400000" flipH="1" flipV="1">
            <a:off x="1264606" y="4949744"/>
            <a:ext cx="822666" cy="91404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rot="5400000" flipV="1">
            <a:off x="1714839" y="4577311"/>
            <a:ext cx="4172" cy="8320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 rot="5400000">
            <a:off x="2030844" y="478846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 rot="5400000">
            <a:off x="887120" y="48509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 rot="5400000">
            <a:off x="1990274" y="382676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 rot="5400000">
            <a:off x="2038966" y="286801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 rot="5400000">
            <a:off x="873018" y="565333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 rot="5400000">
            <a:off x="829249" y="198925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4" name="橢圓 33"/>
          <p:cNvSpPr/>
          <p:nvPr/>
        </p:nvSpPr>
        <p:spPr>
          <a:xfrm rot="5400000">
            <a:off x="3156792" y="464623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6" name="橢圓 35"/>
          <p:cNvSpPr/>
          <p:nvPr/>
        </p:nvSpPr>
        <p:spPr>
          <a:xfrm rot="5400000">
            <a:off x="3175169" y="370300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7" name="橢圓 36"/>
          <p:cNvSpPr/>
          <p:nvPr/>
        </p:nvSpPr>
        <p:spPr>
          <a:xfrm rot="5400000">
            <a:off x="3175169" y="282023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pSp>
        <p:nvGrpSpPr>
          <p:cNvPr id="43" name="群組 42"/>
          <p:cNvGrpSpPr/>
          <p:nvPr/>
        </p:nvGrpSpPr>
        <p:grpSpPr>
          <a:xfrm flipH="1">
            <a:off x="3659126" y="2099639"/>
            <a:ext cx="914047" cy="1728813"/>
            <a:chOff x="6496739" y="2328732"/>
            <a:chExt cx="914047" cy="1721945"/>
          </a:xfrm>
        </p:grpSpPr>
        <p:cxnSp>
          <p:nvCxnSpPr>
            <p:cNvPr id="40" name="直線單箭頭接點 39"/>
            <p:cNvCxnSpPr/>
            <p:nvPr/>
          </p:nvCxnSpPr>
          <p:spPr>
            <a:xfrm rot="5400000" flipV="1">
              <a:off x="6532498" y="2349724"/>
              <a:ext cx="899279" cy="85729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rot="5400000" flipH="1" flipV="1">
              <a:off x="6542429" y="3182321"/>
              <a:ext cx="822666" cy="91404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 rot="5400000" flipV="1">
              <a:off x="6992662" y="2809888"/>
              <a:ext cx="4172" cy="83207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4" name="群組 43"/>
          <p:cNvGrpSpPr/>
          <p:nvPr/>
        </p:nvGrpSpPr>
        <p:grpSpPr>
          <a:xfrm flipH="1">
            <a:off x="3676656" y="3033052"/>
            <a:ext cx="914047" cy="1728813"/>
            <a:chOff x="6496739" y="2328732"/>
            <a:chExt cx="914047" cy="1721945"/>
          </a:xfrm>
        </p:grpSpPr>
        <p:cxnSp>
          <p:nvCxnSpPr>
            <p:cNvPr id="45" name="直線單箭頭接點 44"/>
            <p:cNvCxnSpPr/>
            <p:nvPr/>
          </p:nvCxnSpPr>
          <p:spPr>
            <a:xfrm rot="5400000" flipV="1">
              <a:off x="6532498" y="2349724"/>
              <a:ext cx="899279" cy="85729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 rot="5400000" flipH="1" flipV="1">
              <a:off x="6542429" y="3182321"/>
              <a:ext cx="822666" cy="91404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/>
            <p:nvPr/>
          </p:nvCxnSpPr>
          <p:spPr>
            <a:xfrm rot="5400000" flipV="1">
              <a:off x="6992662" y="2809888"/>
              <a:ext cx="4172" cy="83207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8" name="群組 47"/>
          <p:cNvGrpSpPr/>
          <p:nvPr/>
        </p:nvGrpSpPr>
        <p:grpSpPr>
          <a:xfrm flipH="1">
            <a:off x="3659126" y="4004770"/>
            <a:ext cx="914047" cy="1728813"/>
            <a:chOff x="6496739" y="2328732"/>
            <a:chExt cx="914047" cy="1721945"/>
          </a:xfrm>
        </p:grpSpPr>
        <p:cxnSp>
          <p:nvCxnSpPr>
            <p:cNvPr id="49" name="直線單箭頭接點 48"/>
            <p:cNvCxnSpPr/>
            <p:nvPr/>
          </p:nvCxnSpPr>
          <p:spPr>
            <a:xfrm rot="5400000" flipV="1">
              <a:off x="6532498" y="2349724"/>
              <a:ext cx="899279" cy="85729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 rot="5400000" flipH="1" flipV="1">
              <a:off x="6542429" y="3182321"/>
              <a:ext cx="822666" cy="91404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 rot="5400000" flipV="1">
              <a:off x="6992662" y="2809888"/>
              <a:ext cx="4172" cy="83207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52" name="橢圓 51"/>
          <p:cNvSpPr/>
          <p:nvPr/>
        </p:nvSpPr>
        <p:spPr>
          <a:xfrm rot="5400000">
            <a:off x="4601002" y="283085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3" name="橢圓 52"/>
          <p:cNvSpPr/>
          <p:nvPr/>
        </p:nvSpPr>
        <p:spPr>
          <a:xfrm rot="5400000">
            <a:off x="4601002" y="378343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4" name="橢圓 53"/>
          <p:cNvSpPr/>
          <p:nvPr/>
        </p:nvSpPr>
        <p:spPr>
          <a:xfrm rot="5400000">
            <a:off x="4585770" y="1858630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5" name="橢圓 54"/>
          <p:cNvSpPr/>
          <p:nvPr/>
        </p:nvSpPr>
        <p:spPr>
          <a:xfrm rot="5400000">
            <a:off x="5020314" y="378343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6" name="橢圓 55"/>
          <p:cNvSpPr/>
          <p:nvPr/>
        </p:nvSpPr>
        <p:spPr>
          <a:xfrm rot="5400000">
            <a:off x="5020314" y="472309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7" name="橢圓 56"/>
          <p:cNvSpPr/>
          <p:nvPr/>
        </p:nvSpPr>
        <p:spPr>
          <a:xfrm rot="5400000">
            <a:off x="5005082" y="282783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8" name="橢圓 57"/>
          <p:cNvSpPr/>
          <p:nvPr/>
        </p:nvSpPr>
        <p:spPr>
          <a:xfrm rot="5400000">
            <a:off x="5439626" y="4709843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9" name="橢圓 58"/>
          <p:cNvSpPr/>
          <p:nvPr/>
        </p:nvSpPr>
        <p:spPr>
          <a:xfrm rot="5400000">
            <a:off x="5439626" y="5589980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0" name="橢圓 59"/>
          <p:cNvSpPr/>
          <p:nvPr/>
        </p:nvSpPr>
        <p:spPr>
          <a:xfrm rot="5400000">
            <a:off x="5424394" y="378343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1" name="橢圓 60"/>
          <p:cNvSpPr/>
          <p:nvPr/>
        </p:nvSpPr>
        <p:spPr>
          <a:xfrm rot="5400000">
            <a:off x="6728659" y="45503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2" name="橢圓 61"/>
          <p:cNvSpPr/>
          <p:nvPr/>
        </p:nvSpPr>
        <p:spPr>
          <a:xfrm rot="5400000">
            <a:off x="6747036" y="360713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3" name="橢圓 62"/>
          <p:cNvSpPr/>
          <p:nvPr/>
        </p:nvSpPr>
        <p:spPr>
          <a:xfrm rot="5400000">
            <a:off x="6747036" y="27243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65" name="直線單箭頭接點 64"/>
          <p:cNvCxnSpPr/>
          <p:nvPr/>
        </p:nvCxnSpPr>
        <p:spPr>
          <a:xfrm rot="16200000" flipH="1" flipV="1">
            <a:off x="7109535" y="2025481"/>
            <a:ext cx="899279" cy="85729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 rot="16200000" flipV="1">
            <a:off x="7176217" y="2858078"/>
            <a:ext cx="822666" cy="91404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rot="16200000" flipH="1" flipV="1">
            <a:off x="7544478" y="2485645"/>
            <a:ext cx="4172" cy="83207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rot="16200000" flipH="1" flipV="1">
            <a:off x="7127065" y="2958894"/>
            <a:ext cx="899279" cy="85729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rot="16200000" flipV="1">
            <a:off x="7193747" y="3791491"/>
            <a:ext cx="822666" cy="91404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rot="16200000" flipH="1" flipV="1">
            <a:off x="7562008" y="3419058"/>
            <a:ext cx="4172" cy="83207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rot="16200000" flipH="1" flipV="1">
            <a:off x="7109535" y="3930612"/>
            <a:ext cx="899279" cy="85729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 rot="16200000" flipV="1">
            <a:off x="7176217" y="4763209"/>
            <a:ext cx="822666" cy="91404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 rot="16200000" flipH="1" flipV="1">
            <a:off x="7544478" y="4390776"/>
            <a:ext cx="4172" cy="83207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橢圓 75"/>
          <p:cNvSpPr/>
          <p:nvPr/>
        </p:nvSpPr>
        <p:spPr>
          <a:xfrm rot="5400000">
            <a:off x="8057887" y="273498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7" name="橢圓 76"/>
          <p:cNvSpPr/>
          <p:nvPr/>
        </p:nvSpPr>
        <p:spPr>
          <a:xfrm rot="5400000">
            <a:off x="8057887" y="364477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8" name="橢圓 77"/>
          <p:cNvSpPr/>
          <p:nvPr/>
        </p:nvSpPr>
        <p:spPr>
          <a:xfrm rot="5400000">
            <a:off x="8057887" y="176276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9" name="橢圓 78"/>
          <p:cNvSpPr/>
          <p:nvPr/>
        </p:nvSpPr>
        <p:spPr>
          <a:xfrm rot="5400000">
            <a:off x="8057887" y="5458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0" name="橢圓 79"/>
          <p:cNvSpPr/>
          <p:nvPr/>
        </p:nvSpPr>
        <p:spPr>
          <a:xfrm rot="5400000">
            <a:off x="8057887" y="449641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5" name="橢圓 84"/>
          <p:cNvSpPr/>
          <p:nvPr/>
        </p:nvSpPr>
        <p:spPr>
          <a:xfrm rot="5400000">
            <a:off x="6728659" y="1892752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6" name="橢圓 85"/>
          <p:cNvSpPr/>
          <p:nvPr/>
        </p:nvSpPr>
        <p:spPr>
          <a:xfrm rot="5400000">
            <a:off x="6728659" y="1089275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7" name="橢圓 86"/>
          <p:cNvSpPr/>
          <p:nvPr/>
        </p:nvSpPr>
        <p:spPr>
          <a:xfrm rot="5400000">
            <a:off x="6728659" y="6236446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8" name="橢圓 87"/>
          <p:cNvSpPr/>
          <p:nvPr/>
        </p:nvSpPr>
        <p:spPr>
          <a:xfrm rot="5400000">
            <a:off x="6728659" y="5432969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89" name="直線單箭頭接點 88"/>
          <p:cNvCxnSpPr/>
          <p:nvPr/>
        </p:nvCxnSpPr>
        <p:spPr>
          <a:xfrm rot="16200000" flipV="1">
            <a:off x="7112986" y="1928837"/>
            <a:ext cx="822666" cy="91404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rot="16200000" flipV="1">
            <a:off x="7124524" y="1078211"/>
            <a:ext cx="822666" cy="91404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rot="16200000" flipH="1" flipV="1">
            <a:off x="7492785" y="1539336"/>
            <a:ext cx="4172" cy="83207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rot="16200000" flipH="1" flipV="1">
            <a:off x="7139250" y="4787411"/>
            <a:ext cx="899279" cy="85729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 rot="16200000" flipH="1" flipV="1">
            <a:off x="7139250" y="5579780"/>
            <a:ext cx="899279" cy="85729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 rot="16200000" flipH="1" flipV="1">
            <a:off x="7509108" y="5228931"/>
            <a:ext cx="4172" cy="83207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3023735" y="1690689"/>
            <a:ext cx="2961429" cy="45457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6563859" y="978897"/>
            <a:ext cx="2103644" cy="57544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文字方塊 97"/>
          <p:cNvSpPr txBox="1"/>
          <p:nvPr/>
        </p:nvSpPr>
        <p:spPr>
          <a:xfrm>
            <a:off x="6044476" y="3782717"/>
            <a:ext cx="434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3740947" y="232667"/>
            <a:ext cx="5041601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Actually, deconvolution is convolution.</a:t>
            </a:r>
            <a:endParaRPr lang="zh-TW" altLang="en-US" sz="2400" dirty="0"/>
          </a:p>
        </p:txBody>
      </p:sp>
      <p:sp>
        <p:nvSpPr>
          <p:cNvPr id="100" name="文字方塊 99"/>
          <p:cNvSpPr txBox="1"/>
          <p:nvPr/>
        </p:nvSpPr>
        <p:spPr>
          <a:xfrm>
            <a:off x="4798497" y="2536650"/>
            <a:ext cx="3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101" name="文字方塊 100"/>
          <p:cNvSpPr txBox="1"/>
          <p:nvPr/>
        </p:nvSpPr>
        <p:spPr>
          <a:xfrm>
            <a:off x="4820146" y="3464341"/>
            <a:ext cx="3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102" name="文字方塊 101"/>
          <p:cNvSpPr txBox="1"/>
          <p:nvPr/>
        </p:nvSpPr>
        <p:spPr>
          <a:xfrm>
            <a:off x="5205241" y="3487859"/>
            <a:ext cx="3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103" name="文字方塊 102"/>
          <p:cNvSpPr txBox="1"/>
          <p:nvPr/>
        </p:nvSpPr>
        <p:spPr>
          <a:xfrm>
            <a:off x="5212752" y="4423377"/>
            <a:ext cx="3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607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4" grpId="0" animBg="1"/>
      <p:bldP spid="36" grpId="0" animBg="1"/>
      <p:bldP spid="37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5" grpId="0" animBg="1"/>
      <p:bldP spid="86" grpId="0" animBg="1"/>
      <p:bldP spid="87" grpId="0" animBg="1"/>
      <p:bldP spid="88" grpId="0" animBg="1"/>
      <p:bldP spid="95" grpId="0" animBg="1"/>
      <p:bldP spid="97" grpId="0" animBg="1"/>
      <p:bldP spid="98" grpId="0"/>
      <p:bldP spid="99" grpId="0" animBg="1"/>
      <p:bldP spid="100" grpId="0"/>
      <p:bldP spid="101" grpId="0"/>
      <p:bldP spid="102" grpId="0"/>
      <p:bldP spid="10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Auto-encoder – Pre-training DNN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Greedy Layer-wise Pre-training </a:t>
            </a:r>
            <a:r>
              <a:rPr lang="en-US" altLang="zh-TW" i="1" dirty="0"/>
              <a:t>again</a:t>
            </a:r>
            <a:endParaRPr lang="zh-TW" altLang="en-US" i="1" dirty="0"/>
          </a:p>
        </p:txBody>
      </p:sp>
      <p:sp>
        <p:nvSpPr>
          <p:cNvPr id="4" name="文字方塊 3"/>
          <p:cNvSpPr txBox="1"/>
          <p:nvPr/>
        </p:nvSpPr>
        <p:spPr>
          <a:xfrm rot="16200000">
            <a:off x="392640" y="4302659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Target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121956" y="6317776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856314" y="5398215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85631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88608" y="2694947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19287" y="6200504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19287" y="251282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 rot="16200000">
            <a:off x="2689178" y="5698025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6200000">
            <a:off x="2689178" y="48015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6200000">
            <a:off x="2689178" y="382093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6200000">
            <a:off x="2689177" y="29412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846225" y="622247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5906853" y="6314662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641210" y="5441659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5889919" y="4508681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35" name="向右箭號 34"/>
          <p:cNvSpPr/>
          <p:nvPr/>
        </p:nvSpPr>
        <p:spPr>
          <a:xfrm rot="16200000">
            <a:off x="6478602" y="566655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右箭號 35"/>
          <p:cNvSpPr/>
          <p:nvPr/>
        </p:nvSpPr>
        <p:spPr>
          <a:xfrm rot="16200000">
            <a:off x="6478602" y="4770080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43360" y="580707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7641849" y="6256899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849" y="6256899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7601237" y="446763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237" y="4467633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7500" t="-18333" r="-7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接點 43"/>
          <p:cNvCxnSpPr/>
          <p:nvPr/>
        </p:nvCxnSpPr>
        <p:spPr>
          <a:xfrm flipV="1">
            <a:off x="8410761" y="4643681"/>
            <a:ext cx="0" cy="18309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 rot="10800000">
            <a:off x="7883582" y="4652299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rot="10800000">
            <a:off x="7883582" y="6474665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2195659" y="353121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781545" y="4929151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r>
              <a:rPr lang="en-US" altLang="zh-TW" sz="2400" dirty="0"/>
              <a:t>’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948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33" grpId="0" animBg="1"/>
      <p:bldP spid="34" grpId="0" animBg="1"/>
      <p:bldP spid="34" grpId="1" animBg="1"/>
      <p:bldP spid="35" grpId="0" animBg="1"/>
      <p:bldP spid="36" grpId="0" animBg="1"/>
      <p:bldP spid="36" grpId="1" animBg="1"/>
      <p:bldP spid="38" grpId="0"/>
      <p:bldP spid="42" grpId="0"/>
      <p:bldP spid="43" grpId="0"/>
      <p:bldP spid="43" grpId="1"/>
      <p:bldP spid="50" grpId="0"/>
      <p:bldP spid="50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Auto-encoder – Pre-training DNN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Greedy Layer-wise Pre-training </a:t>
            </a:r>
            <a:r>
              <a:rPr lang="en-US" altLang="zh-TW" i="1" dirty="0"/>
              <a:t>again</a:t>
            </a:r>
            <a:endParaRPr lang="zh-TW" altLang="en-US" i="1" dirty="0"/>
          </a:p>
        </p:txBody>
      </p:sp>
      <p:sp>
        <p:nvSpPr>
          <p:cNvPr id="4" name="文字方塊 3"/>
          <p:cNvSpPr txBox="1"/>
          <p:nvPr/>
        </p:nvSpPr>
        <p:spPr>
          <a:xfrm rot="16200000">
            <a:off x="392640" y="4302659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Target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121956" y="6317776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856314" y="5398215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85631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2195659" y="353121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88608" y="2694947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19287" y="6200504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19287" y="251282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 rot="16200000">
            <a:off x="2689178" y="5698025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6200000">
            <a:off x="2689178" y="48015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6200000">
            <a:off x="2689178" y="382093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6200000">
            <a:off x="2689177" y="29412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846225" y="622247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5906853" y="6314662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641210" y="5441659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35" name="向右箭號 34"/>
          <p:cNvSpPr/>
          <p:nvPr/>
        </p:nvSpPr>
        <p:spPr>
          <a:xfrm rot="16200000">
            <a:off x="6478602" y="566655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43360" y="580707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1" name="矩形 40"/>
          <p:cNvSpPr/>
          <p:nvPr/>
        </p:nvSpPr>
        <p:spPr>
          <a:xfrm>
            <a:off x="561404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5614044" y="3531216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43" name="向右箭號 42"/>
          <p:cNvSpPr/>
          <p:nvPr/>
        </p:nvSpPr>
        <p:spPr>
          <a:xfrm rot="16200000">
            <a:off x="6462001" y="4769517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向右箭號 43"/>
          <p:cNvSpPr/>
          <p:nvPr/>
        </p:nvSpPr>
        <p:spPr>
          <a:xfrm rot="16200000">
            <a:off x="6462001" y="3788900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5521175" y="5794607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fix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7878763" y="5378992"/>
                <a:ext cx="383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763" y="5378992"/>
                <a:ext cx="38395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524" r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7876327" y="3472580"/>
                <a:ext cx="383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327" y="3472580"/>
                <a:ext cx="383951" cy="369332"/>
              </a:xfrm>
              <a:prstGeom prst="rect">
                <a:avLst/>
              </a:prstGeom>
              <a:blipFill>
                <a:blip r:embed="rId5"/>
                <a:stretch>
                  <a:fillRect l="-9524" t="-18333" r="-492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接點 50"/>
          <p:cNvCxnSpPr/>
          <p:nvPr/>
        </p:nvCxnSpPr>
        <p:spPr>
          <a:xfrm flipV="1">
            <a:off x="8759104" y="3657246"/>
            <a:ext cx="0" cy="1972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rot="10800000">
            <a:off x="8231925" y="3648419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rot="10800000">
            <a:off x="8246042" y="5614926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6735644" y="4897570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766064" y="395229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r>
              <a:rPr lang="en-US" altLang="zh-TW" sz="2400" dirty="0"/>
              <a:t>’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7383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2" grpId="1" animBg="1"/>
      <p:bldP spid="43" grpId="0" animBg="1"/>
      <p:bldP spid="44" grpId="0" animBg="1"/>
      <p:bldP spid="44" grpId="1" animBg="1"/>
      <p:bldP spid="49" grpId="0"/>
      <p:bldP spid="50" grpId="0"/>
      <p:bldP spid="50" grpId="1"/>
      <p:bldP spid="54" grpId="0"/>
      <p:bldP spid="55" grpId="0"/>
      <p:bldP spid="55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Auto-encoder – Pre-training DNN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Greedy Layer-wise Pre-training </a:t>
            </a:r>
            <a:r>
              <a:rPr lang="en-US" altLang="zh-TW" i="1" dirty="0"/>
              <a:t>again</a:t>
            </a:r>
            <a:endParaRPr lang="zh-TW" altLang="en-US" i="1" dirty="0"/>
          </a:p>
        </p:txBody>
      </p:sp>
      <p:sp>
        <p:nvSpPr>
          <p:cNvPr id="4" name="文字方塊 3"/>
          <p:cNvSpPr txBox="1"/>
          <p:nvPr/>
        </p:nvSpPr>
        <p:spPr>
          <a:xfrm rot="16200000">
            <a:off x="392640" y="4302659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Target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121956" y="6317776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856314" y="5398215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85631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88608" y="2694947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19287" y="6200504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19287" y="251282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 rot="16200000">
            <a:off x="2689178" y="5698025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6200000">
            <a:off x="2689178" y="48015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6200000">
            <a:off x="2689178" y="382093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6200000">
            <a:off x="2689177" y="29412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846225" y="622247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5906853" y="6314662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641210" y="5441659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35" name="向右箭號 34"/>
          <p:cNvSpPr/>
          <p:nvPr/>
        </p:nvSpPr>
        <p:spPr>
          <a:xfrm rot="16200000">
            <a:off x="6478602" y="566655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43360" y="580707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1" name="矩形 40"/>
          <p:cNvSpPr/>
          <p:nvPr/>
        </p:nvSpPr>
        <p:spPr>
          <a:xfrm>
            <a:off x="561404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43" name="向右箭號 42"/>
          <p:cNvSpPr/>
          <p:nvPr/>
        </p:nvSpPr>
        <p:spPr>
          <a:xfrm rot="16200000">
            <a:off x="6462001" y="4769517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5521175" y="5794607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fix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7878763" y="5378992"/>
                <a:ext cx="383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763" y="5378992"/>
                <a:ext cx="38395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524" r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7829825" y="2645281"/>
                <a:ext cx="390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825" y="2645281"/>
                <a:ext cx="390555" cy="369332"/>
              </a:xfrm>
              <a:prstGeom prst="rect">
                <a:avLst/>
              </a:prstGeom>
              <a:blipFill>
                <a:blip r:embed="rId5"/>
                <a:stretch>
                  <a:fillRect l="-9375" t="-18033" r="-484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接點 50"/>
          <p:cNvCxnSpPr/>
          <p:nvPr/>
        </p:nvCxnSpPr>
        <p:spPr>
          <a:xfrm flipV="1">
            <a:off x="8772592" y="2762937"/>
            <a:ext cx="0" cy="18996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rot="10800000">
            <a:off x="8245413" y="2754109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rot="10800000">
            <a:off x="8259530" y="4662560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6735644" y="4897570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514157" y="4888213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fix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7884754" y="4401732"/>
                <a:ext cx="390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754" y="4401732"/>
                <a:ext cx="39055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 53"/>
          <p:cNvSpPr/>
          <p:nvPr/>
        </p:nvSpPr>
        <p:spPr>
          <a:xfrm>
            <a:off x="5614044" y="2704491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55" name="向右箭號 54"/>
          <p:cNvSpPr/>
          <p:nvPr/>
        </p:nvSpPr>
        <p:spPr>
          <a:xfrm rot="16200000">
            <a:off x="6486287" y="3833286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向右箭號 55"/>
          <p:cNvSpPr/>
          <p:nvPr/>
        </p:nvSpPr>
        <p:spPr>
          <a:xfrm rot="16200000">
            <a:off x="6469686" y="2936249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6756772" y="396133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58" name="矩形 57"/>
          <p:cNvSpPr/>
          <p:nvPr/>
        </p:nvSpPr>
        <p:spPr>
          <a:xfrm>
            <a:off x="2195659" y="353121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945835" y="3546229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6779153" y="3075637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3</a:t>
            </a:r>
            <a:r>
              <a:rPr lang="en-US" altLang="zh-TW" sz="2400" dirty="0"/>
              <a:t>’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591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45" grpId="0"/>
      <p:bldP spid="54" grpId="0" animBg="1"/>
      <p:bldP spid="54" grpId="1" animBg="1"/>
      <p:bldP spid="55" grpId="0" animBg="1"/>
      <p:bldP spid="56" grpId="0" animBg="1"/>
      <p:bldP spid="56" grpId="1" animBg="1"/>
      <p:bldP spid="57" grpId="0"/>
      <p:bldP spid="59" grpId="0" animBg="1"/>
      <p:bldP spid="60" grpId="0"/>
      <p:bldP spid="60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Auto-encoder – Pre-training DNN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Greedy Layer-wise Pre-training </a:t>
            </a:r>
            <a:r>
              <a:rPr lang="en-US" altLang="zh-TW" i="1" dirty="0"/>
              <a:t>again</a:t>
            </a:r>
            <a:endParaRPr lang="zh-TW" altLang="en-US" i="1" dirty="0"/>
          </a:p>
        </p:txBody>
      </p:sp>
      <p:sp>
        <p:nvSpPr>
          <p:cNvPr id="4" name="文字方塊 3"/>
          <p:cNvSpPr txBox="1"/>
          <p:nvPr/>
        </p:nvSpPr>
        <p:spPr>
          <a:xfrm rot="16200000">
            <a:off x="392640" y="4302659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Target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121956" y="6317776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856314" y="5398215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85631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88608" y="2694947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19287" y="6200504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19287" y="251282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 rot="16200000">
            <a:off x="2689178" y="5698025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6200000">
            <a:off x="2689178" y="48015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6200000">
            <a:off x="2689178" y="382093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6200000">
            <a:off x="2689177" y="29412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846225" y="622247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5906853" y="6314662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784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641210" y="5441659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35" name="向右箭號 34"/>
          <p:cNvSpPr/>
          <p:nvPr/>
        </p:nvSpPr>
        <p:spPr>
          <a:xfrm rot="16200000">
            <a:off x="6478602" y="566655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43360" y="580707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1" name="矩形 40"/>
          <p:cNvSpPr/>
          <p:nvPr/>
        </p:nvSpPr>
        <p:spPr>
          <a:xfrm>
            <a:off x="561404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1000</a:t>
            </a:r>
            <a:endParaRPr lang="zh-TW" altLang="en-US" sz="2400" dirty="0"/>
          </a:p>
        </p:txBody>
      </p:sp>
      <p:sp>
        <p:nvSpPr>
          <p:cNvPr id="43" name="向右箭號 42"/>
          <p:cNvSpPr/>
          <p:nvPr/>
        </p:nvSpPr>
        <p:spPr>
          <a:xfrm rot="16200000">
            <a:off x="6462001" y="4769517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6735644" y="4897570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55" name="向右箭號 54"/>
          <p:cNvSpPr/>
          <p:nvPr/>
        </p:nvSpPr>
        <p:spPr>
          <a:xfrm rot="16200000">
            <a:off x="6486287" y="3833286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向右箭號 55"/>
          <p:cNvSpPr/>
          <p:nvPr/>
        </p:nvSpPr>
        <p:spPr>
          <a:xfrm rot="16200000">
            <a:off x="6469686" y="2936249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6756772" y="396133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58" name="矩形 57"/>
          <p:cNvSpPr/>
          <p:nvPr/>
        </p:nvSpPr>
        <p:spPr>
          <a:xfrm>
            <a:off x="2195659" y="353121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945835" y="3546229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500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6140355" y="2695230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4771034" y="251310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6731658" y="3013703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4</a:t>
            </a:r>
            <a:endParaRPr lang="zh-TW" altLang="en-US" sz="2400" baseline="30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553958" y="2778329"/>
            <a:ext cx="1227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 </a:t>
            </a:r>
            <a:r>
              <a:rPr lang="en-US" altLang="zh-TW" sz="2400" dirty="0" err="1"/>
              <a:t>init</a:t>
            </a:r>
            <a:endParaRPr lang="zh-TW" altLang="en-US" sz="2400" baseline="30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453833" y="1607696"/>
            <a:ext cx="238722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Find-tune by backpropagation</a:t>
            </a:r>
            <a:endParaRPr lang="zh-TW" altLang="en-US" sz="2400" dirty="0"/>
          </a:p>
        </p:txBody>
      </p:sp>
      <p:cxnSp>
        <p:nvCxnSpPr>
          <p:cNvPr id="24" name="直線單箭頭接點 23"/>
          <p:cNvCxnSpPr/>
          <p:nvPr/>
        </p:nvCxnSpPr>
        <p:spPr>
          <a:xfrm>
            <a:off x="6275819" y="3085061"/>
            <a:ext cx="0" cy="3486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6286304" y="4018227"/>
            <a:ext cx="0" cy="3486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>
            <a:off x="6286304" y="4968766"/>
            <a:ext cx="0" cy="3486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6279857" y="5863585"/>
            <a:ext cx="0" cy="3486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93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0" grpId="0" animBg="1"/>
      <p:bldP spid="61" grpId="0"/>
      <p:bldP spid="62" grpId="0"/>
      <p:bldP spid="63" grpId="0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Next …..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Can we use decoder to generate something? 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3751389" y="508337"/>
            <a:ext cx="4763961" cy="1039140"/>
            <a:chOff x="3939218" y="2495962"/>
            <a:chExt cx="4763961" cy="1039140"/>
          </a:xfrm>
        </p:grpSpPr>
        <p:sp>
          <p:nvSpPr>
            <p:cNvPr id="4" name="矩形 3"/>
            <p:cNvSpPr/>
            <p:nvPr/>
          </p:nvSpPr>
          <p:spPr>
            <a:xfrm>
              <a:off x="5691195" y="2553767"/>
              <a:ext cx="1308100" cy="9813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Decoder</a:t>
              </a:r>
              <a:endParaRPr lang="zh-TW" altLang="en-US" sz="2400" dirty="0"/>
            </a:p>
          </p:txBody>
        </p:sp>
        <p:sp>
          <p:nvSpPr>
            <p:cNvPr id="5" name="矩形 4"/>
            <p:cNvSpPr/>
            <p:nvPr/>
          </p:nvSpPr>
          <p:spPr>
            <a:xfrm rot="5400000">
              <a:off x="4546456" y="2849562"/>
              <a:ext cx="766087" cy="3200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939218" y="2774494"/>
              <a:ext cx="7896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i="1" u="sng" dirty="0"/>
                <a:t>code</a:t>
              </a:r>
              <a:endParaRPr lang="zh-TW" altLang="en-US" sz="2400" b="1" i="1" u="sng" dirty="0"/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5170743" y="27744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7080498" y="27871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0950" y="2495962"/>
              <a:ext cx="1102229" cy="1018727"/>
            </a:xfrm>
            <a:prstGeom prst="rect">
              <a:avLst/>
            </a:prstGeom>
          </p:spPr>
        </p:pic>
      </p:grpSp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300" y="2112432"/>
            <a:ext cx="4611151" cy="4712774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014414" y="2454684"/>
            <a:ext cx="514350" cy="731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7861" y="2222299"/>
            <a:ext cx="4586784" cy="449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9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Next …..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Can we use decoder to generate something? 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3751389" y="508337"/>
            <a:ext cx="4763961" cy="1039140"/>
            <a:chOff x="3939218" y="2495962"/>
            <a:chExt cx="4763961" cy="1039140"/>
          </a:xfrm>
        </p:grpSpPr>
        <p:sp>
          <p:nvSpPr>
            <p:cNvPr id="4" name="矩形 3"/>
            <p:cNvSpPr/>
            <p:nvPr/>
          </p:nvSpPr>
          <p:spPr>
            <a:xfrm>
              <a:off x="5691195" y="2553767"/>
              <a:ext cx="1308100" cy="9813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Decoder</a:t>
              </a:r>
              <a:endParaRPr lang="zh-TW" altLang="en-US" sz="2400" dirty="0"/>
            </a:p>
          </p:txBody>
        </p:sp>
        <p:sp>
          <p:nvSpPr>
            <p:cNvPr id="5" name="矩形 4"/>
            <p:cNvSpPr/>
            <p:nvPr/>
          </p:nvSpPr>
          <p:spPr>
            <a:xfrm rot="5400000">
              <a:off x="4546456" y="2849562"/>
              <a:ext cx="766087" cy="3200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939218" y="2774494"/>
              <a:ext cx="7896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i="1" u="sng" dirty="0"/>
                <a:t>code</a:t>
              </a:r>
              <a:endParaRPr lang="zh-TW" altLang="en-US" sz="2400" b="1" i="1" u="sng" dirty="0"/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5170743" y="27744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7080498" y="27871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0950" y="2495962"/>
              <a:ext cx="1102229" cy="1018727"/>
            </a:xfrm>
            <a:prstGeom prst="rect">
              <a:avLst/>
            </a:prstGeom>
          </p:spPr>
        </p:pic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81440"/>
            <a:ext cx="3970760" cy="420900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711" y="2481440"/>
            <a:ext cx="3858831" cy="392888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57350" y="3328988"/>
            <a:ext cx="1643063" cy="2257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01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Clustering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Hierarchical Agglomerative Clustering (HAC)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3750533" y="5750928"/>
            <a:ext cx="216024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715561" y="5750928"/>
            <a:ext cx="216024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680589" y="5750928"/>
            <a:ext cx="216024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645617" y="5750928"/>
            <a:ext cx="216024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610643" y="5750928"/>
            <a:ext cx="216024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099017" y="3115369"/>
            <a:ext cx="281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Step 1: build a tree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1099017" y="3905998"/>
            <a:ext cx="2343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Step 2: pick a threshold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240577" y="4710912"/>
            <a:ext cx="216024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013461" y="3983744"/>
            <a:ext cx="216024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021628" y="3018082"/>
            <a:ext cx="216024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cxnSp>
        <p:nvCxnSpPr>
          <p:cNvPr id="62" name="直線接點 61"/>
          <p:cNvCxnSpPr>
            <a:stCxn id="51" idx="0"/>
            <a:endCxn id="58" idx="2"/>
          </p:cNvCxnSpPr>
          <p:nvPr/>
        </p:nvCxnSpPr>
        <p:spPr>
          <a:xfrm flipV="1">
            <a:off x="3858545" y="5250912"/>
            <a:ext cx="490044" cy="500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stCxn id="52" idx="0"/>
            <a:endCxn id="58" idx="2"/>
          </p:cNvCxnSpPr>
          <p:nvPr/>
        </p:nvCxnSpPr>
        <p:spPr>
          <a:xfrm flipH="1" flipV="1">
            <a:off x="4348589" y="5250912"/>
            <a:ext cx="474984" cy="500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55" idx="0"/>
            <a:endCxn id="59" idx="2"/>
          </p:cNvCxnSpPr>
          <p:nvPr/>
        </p:nvCxnSpPr>
        <p:spPr>
          <a:xfrm flipH="1" flipV="1">
            <a:off x="7121473" y="4523744"/>
            <a:ext cx="597182" cy="12271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/>
          <p:cNvCxnSpPr>
            <a:stCxn id="54" idx="0"/>
            <a:endCxn id="59" idx="2"/>
          </p:cNvCxnSpPr>
          <p:nvPr/>
        </p:nvCxnSpPr>
        <p:spPr>
          <a:xfrm flipV="1">
            <a:off x="6753629" y="4523744"/>
            <a:ext cx="367844" cy="12271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>
            <a:stCxn id="53" idx="0"/>
            <a:endCxn id="60" idx="2"/>
          </p:cNvCxnSpPr>
          <p:nvPr/>
        </p:nvCxnSpPr>
        <p:spPr>
          <a:xfrm flipH="1" flipV="1">
            <a:off x="5129640" y="3558082"/>
            <a:ext cx="658961" cy="21928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stCxn id="58" idx="0"/>
            <a:endCxn id="60" idx="2"/>
          </p:cNvCxnSpPr>
          <p:nvPr/>
        </p:nvCxnSpPr>
        <p:spPr>
          <a:xfrm flipV="1">
            <a:off x="4348589" y="3558082"/>
            <a:ext cx="781051" cy="11528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59" idx="0"/>
          </p:cNvCxnSpPr>
          <p:nvPr/>
        </p:nvCxnSpPr>
        <p:spPr>
          <a:xfrm flipH="1" flipV="1">
            <a:off x="6346053" y="2777590"/>
            <a:ext cx="775420" cy="12061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/>
          <p:nvPr/>
        </p:nvCxnSpPr>
        <p:spPr>
          <a:xfrm flipH="1">
            <a:off x="5261686" y="2810822"/>
            <a:ext cx="1070957" cy="3416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 flipH="1">
            <a:off x="3863314" y="2957356"/>
            <a:ext cx="41252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3547398" y="5665262"/>
            <a:ext cx="1637844" cy="72827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486678" y="5656789"/>
            <a:ext cx="1710751" cy="72827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5446167" y="5645378"/>
            <a:ext cx="701994" cy="72827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922890" y="2429431"/>
            <a:ext cx="722727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root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cxnSp>
        <p:nvCxnSpPr>
          <p:cNvPr id="37" name="直線接點 36"/>
          <p:cNvCxnSpPr/>
          <p:nvPr/>
        </p:nvCxnSpPr>
        <p:spPr>
          <a:xfrm flipH="1">
            <a:off x="3860268" y="3775154"/>
            <a:ext cx="4125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flipH="1">
            <a:off x="3833991" y="4638508"/>
            <a:ext cx="41252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3445764" y="5535924"/>
            <a:ext cx="2852509" cy="982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382583" y="5544181"/>
            <a:ext cx="1942381" cy="982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585697" y="5685626"/>
            <a:ext cx="1543943" cy="649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491309" y="5691766"/>
            <a:ext cx="603359" cy="649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518114" y="5684841"/>
            <a:ext cx="529161" cy="649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481479" y="5691765"/>
            <a:ext cx="529161" cy="649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4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 animBg="1"/>
      <p:bldP spid="59" grpId="0" animBg="1"/>
      <p:bldP spid="60" grpId="0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5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2" grpId="0" animBg="1"/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Dimension Reduction</a:t>
            </a:r>
            <a:endParaRPr lang="zh-TW" altLang="en-US" dirty="0"/>
          </a:p>
        </p:txBody>
      </p:sp>
      <p:pic>
        <p:nvPicPr>
          <p:cNvPr id="2050" name="Picture 2" descr="http://reuter.mit.edu/blue/images/research/manifo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7" y="1924041"/>
            <a:ext cx="3800063" cy="319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05237" y="5734055"/>
            <a:ext cx="7089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http://reuter.mit.edu/blue/images/research/manifold.png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947" y="1924041"/>
            <a:ext cx="2956287" cy="290195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2538" y="6035099"/>
            <a:ext cx="8022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http://archive.cnx.org/resources/51a9b2052ae167db310fda5600b89badea85eae5/isomapCNXtrue1.png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234365" y="5117371"/>
            <a:ext cx="2830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Looks like 3-D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108947" y="5117371"/>
            <a:ext cx="2830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Actually, 2-D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32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老版《神雕侠侣》里的插图，收集不易，分享出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6" y="2864422"/>
            <a:ext cx="3073844" cy="439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Dimension Reduction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 MNIST, a digit is 28 x 28 dims.</a:t>
            </a:r>
          </a:p>
          <a:p>
            <a:pPr lvl="1"/>
            <a:r>
              <a:rPr lang="en-US" altLang="zh-TW" sz="2800" dirty="0"/>
              <a:t>Most 28 x 28 dim vectors are not digits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222" y="546590"/>
            <a:ext cx="1280042" cy="118307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700" y="523082"/>
            <a:ext cx="1230086" cy="123008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551722" y="3004456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3</a:t>
            </a:r>
            <a:endParaRPr kumimoji="0" lang="zh-TW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 rot="600000">
            <a:off x="6750741" y="3004455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3</a:t>
            </a:r>
            <a:endParaRPr kumimoji="0" lang="zh-TW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 rot="1200000">
            <a:off x="7931839" y="3037113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3</a:t>
            </a:r>
            <a:endParaRPr kumimoji="0" lang="zh-TW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 rot="-600000">
            <a:off x="4425051" y="2995757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3</a:t>
            </a:r>
            <a:endParaRPr kumimoji="0" lang="zh-TW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 rot="-1200000">
            <a:off x="3314709" y="3028415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3</a:t>
            </a:r>
            <a:endParaRPr kumimoji="0" lang="zh-TW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38283" y="3200397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01538" y="3210033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711583" y="3210033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74246" y="3177376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884444" y="3210033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1193061" y="3739243"/>
            <a:ext cx="1987009" cy="310243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930731" y="4524167"/>
            <a:ext cx="2618935" cy="1169917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3770822" y="5894614"/>
            <a:ext cx="4650874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/>
          <p:cNvSpPr/>
          <p:nvPr/>
        </p:nvSpPr>
        <p:spPr>
          <a:xfrm>
            <a:off x="5917268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6790371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7663474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4220801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5093904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cxnSp>
        <p:nvCxnSpPr>
          <p:cNvPr id="33" name="直線單箭頭接點 32"/>
          <p:cNvCxnSpPr>
            <a:stCxn id="27" idx="0"/>
            <a:endCxn id="13" idx="2"/>
          </p:cNvCxnSpPr>
          <p:nvPr/>
        </p:nvCxnSpPr>
        <p:spPr>
          <a:xfrm flipH="1" flipV="1">
            <a:off x="6034860" y="4274304"/>
            <a:ext cx="6719" cy="1504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6921401" y="4283940"/>
            <a:ext cx="325907" cy="15075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7801224" y="4283940"/>
            <a:ext cx="603539" cy="15075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 flipV="1">
            <a:off x="4912571" y="4303129"/>
            <a:ext cx="296210" cy="1475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 flipV="1">
            <a:off x="3824383" y="4251283"/>
            <a:ext cx="507910" cy="15323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5917268" y="6130476"/>
            <a:ext cx="467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0</a:t>
            </a:r>
            <a:r>
              <a:rPr kumimoji="0" lang="zh-TW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MingLiU" panose="02020500000000000000" pitchFamily="18" charset="-120"/>
                <a:ea typeface="PMingLiU" panose="02020500000000000000" pitchFamily="18" charset="-120"/>
                <a:cs typeface="+mn-cs"/>
              </a:rPr>
              <a:t>。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6645242" y="6130476"/>
            <a:ext cx="816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10</a:t>
            </a:r>
            <a:r>
              <a:rPr kumimoji="0" lang="zh-TW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MingLiU" panose="02020500000000000000" pitchFamily="18" charset="-120"/>
                <a:ea typeface="PMingLiU" panose="02020500000000000000" pitchFamily="18" charset="-120"/>
                <a:cs typeface="+mn-cs"/>
              </a:rPr>
              <a:t>。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7451655" y="6130476"/>
            <a:ext cx="784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20</a:t>
            </a:r>
            <a:r>
              <a:rPr kumimoji="0" lang="zh-TW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MingLiU" panose="02020500000000000000" pitchFamily="18" charset="-120"/>
                <a:ea typeface="PMingLiU" panose="02020500000000000000" pitchFamily="18" charset="-120"/>
                <a:cs typeface="+mn-cs"/>
              </a:rPr>
              <a:t>。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912571" y="6130476"/>
            <a:ext cx="663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-10</a:t>
            </a:r>
            <a:r>
              <a:rPr kumimoji="0" lang="zh-TW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MingLiU" panose="02020500000000000000" pitchFamily="18" charset="-120"/>
                <a:ea typeface="PMingLiU" panose="02020500000000000000" pitchFamily="18" charset="-120"/>
                <a:cs typeface="+mn-cs"/>
              </a:rPr>
              <a:t>。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3947949" y="6130476"/>
            <a:ext cx="768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-20</a:t>
            </a:r>
            <a:r>
              <a:rPr kumimoji="0" lang="zh-TW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MingLiU" panose="02020500000000000000" pitchFamily="18" charset="-120"/>
                <a:ea typeface="PMingLiU" panose="02020500000000000000" pitchFamily="18" charset="-120"/>
                <a:cs typeface="+mn-cs"/>
              </a:rPr>
              <a:t>。</a:t>
            </a:r>
            <a:endParaRPr kumimoji="0" lang="zh-TW" altLang="en-US" sz="2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48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3" grpId="0"/>
      <p:bldP spid="44" grpId="0"/>
      <p:bldP spid="45" grpId="0"/>
      <p:bldP spid="46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Dimension Reduction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Feature selection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Principle component analysis (PCA)</a:t>
            </a:r>
          </a:p>
        </p:txBody>
      </p:sp>
      <p:sp>
        <p:nvSpPr>
          <p:cNvPr id="4" name="矩形 3"/>
          <p:cNvSpPr/>
          <p:nvPr/>
        </p:nvSpPr>
        <p:spPr>
          <a:xfrm>
            <a:off x="1939235" y="1825625"/>
            <a:ext cx="1404730" cy="9520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function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5" name="箭號: 向右 4"/>
          <p:cNvSpPr/>
          <p:nvPr/>
        </p:nvSpPr>
        <p:spPr>
          <a:xfrm>
            <a:off x="1431235" y="2011361"/>
            <a:ext cx="508000" cy="5805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7" name="箭號: 向右 6"/>
          <p:cNvSpPr/>
          <p:nvPr/>
        </p:nvSpPr>
        <p:spPr>
          <a:xfrm>
            <a:off x="3343965" y="2011361"/>
            <a:ext cx="508000" cy="5805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19156" y="2070814"/>
            <a:ext cx="43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828615" y="2070813"/>
            <a:ext cx="43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z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pic>
        <p:nvPicPr>
          <p:cNvPr id="10" name="Picture 2" descr="http://reuter.mit.edu/blue/images/research/manifo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709" y="3288387"/>
            <a:ext cx="1892786" cy="15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8009295" y="3670644"/>
            <a:ext cx="236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4519623" y="4600812"/>
            <a:ext cx="12393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4534138" y="3468805"/>
            <a:ext cx="0" cy="1132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4428435" y="428897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4518000" y="402967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4410920" y="37657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4482435" y="38737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4482435" y="412478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518000" y="439915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488214" y="4600812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214" y="4600812"/>
                <a:ext cx="364908" cy="369332"/>
              </a:xfrm>
              <a:prstGeom prst="rect">
                <a:avLst/>
              </a:prstGeom>
              <a:blipFill>
                <a:blip r:embed="rId3"/>
                <a:stretch>
                  <a:fillRect l="-10000" r="-833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110132" y="3234104"/>
                <a:ext cx="3649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132" y="3234104"/>
                <a:ext cx="364908" cy="369332"/>
              </a:xfrm>
              <a:prstGeom prst="rect">
                <a:avLst/>
              </a:prstGeom>
              <a:blipFill>
                <a:blip r:embed="rId4"/>
                <a:stretch>
                  <a:fillRect l="-11667" r="-833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808419" y="3750922"/>
                <a:ext cx="13595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19" y="3750922"/>
                <a:ext cx="1359589" cy="461665"/>
              </a:xfrm>
              <a:prstGeom prst="rect">
                <a:avLst/>
              </a:prstGeom>
              <a:blipFill>
                <a:blip r:embed="rId5"/>
                <a:stretch>
                  <a:fillRect l="-493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854844" y="5829644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𝑧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𝑊𝑥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44" y="5829644"/>
                <a:ext cx="127137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/>
          <p:cNvSpPr txBox="1"/>
          <p:nvPr/>
        </p:nvSpPr>
        <p:spPr>
          <a:xfrm>
            <a:off x="4518000" y="1921302"/>
            <a:ext cx="3195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The dimension of z would be smaller than 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892536" y="5763495"/>
            <a:ext cx="2839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[Bishop, Chapter 12]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9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7" grpId="0" animBg="1"/>
      <p:bldP spid="8" grpId="0"/>
      <p:bldP spid="9" grpId="0"/>
      <p:bldP spid="11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Principle Component Analysis (PCA)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40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2441</TotalTime>
  <Words>1659</Words>
  <Application>Microsoft Office PowerPoint</Application>
  <PresentationFormat>全屏显示(4:3)</PresentationFormat>
  <Paragraphs>700</Paragraphs>
  <Slides>49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8" baseType="lpstr">
      <vt:lpstr>PMingLiU</vt:lpstr>
      <vt:lpstr>PMingLiU</vt:lpstr>
      <vt:lpstr>Source Sans Pro</vt:lpstr>
      <vt:lpstr>等线 Light</vt:lpstr>
      <vt:lpstr>Arial</vt:lpstr>
      <vt:lpstr>Calibri</vt:lpstr>
      <vt:lpstr>Calibri Light</vt:lpstr>
      <vt:lpstr>Cambria Math</vt:lpstr>
      <vt:lpstr>Office 佈景主題</vt:lpstr>
      <vt:lpstr>Unsupervised Learning:  PCA  and Deep Auto-encoder</vt:lpstr>
      <vt:lpstr>Unsupervised Learning</vt:lpstr>
      <vt:lpstr>Unsupervised Learning</vt:lpstr>
      <vt:lpstr>Clustering  </vt:lpstr>
      <vt:lpstr>Clustering</vt:lpstr>
      <vt:lpstr>Dimension Reduction</vt:lpstr>
      <vt:lpstr>Dimension Reduction</vt:lpstr>
      <vt:lpstr>Dimension Reduction</vt:lpstr>
      <vt:lpstr>Principle Component Analysis (PCA)</vt:lpstr>
      <vt:lpstr>PCA</vt:lpstr>
      <vt:lpstr>PCA</vt:lpstr>
      <vt:lpstr>原理</vt:lpstr>
      <vt:lpstr>PCA</vt:lpstr>
      <vt:lpstr>PowerPoint 演示文稿</vt:lpstr>
      <vt:lpstr>PowerPoint 演示文稿</vt:lpstr>
      <vt:lpstr>PowerPoint 演示文稿</vt:lpstr>
      <vt:lpstr>PCA – Another Point of View</vt:lpstr>
      <vt:lpstr>PCA – Another Point of View</vt:lpstr>
      <vt:lpstr>PowerPoint 演示文稿</vt:lpstr>
      <vt:lpstr>PowerPoint 演示文稿</vt:lpstr>
      <vt:lpstr>PowerPoint 演示文稿</vt:lpstr>
      <vt:lpstr>PowerPoint 演示文稿</vt:lpstr>
      <vt:lpstr>Weakness of PCA</vt:lpstr>
      <vt:lpstr>PCA - MNIST</vt:lpstr>
      <vt:lpstr>PCA - Face</vt:lpstr>
      <vt:lpstr>What happens to PCA?</vt:lpstr>
      <vt:lpstr>NMF on MNIST </vt:lpstr>
      <vt:lpstr>NMF on Face</vt:lpstr>
      <vt:lpstr>Auto-encoder</vt:lpstr>
      <vt:lpstr>Recap: PCA</vt:lpstr>
      <vt:lpstr>Deep Auto-encoder</vt:lpstr>
      <vt:lpstr>Deep Auto-encoder</vt:lpstr>
      <vt:lpstr>PowerPoint 演示文稿</vt:lpstr>
      <vt:lpstr>Auto-encoder</vt:lpstr>
      <vt:lpstr>Deep Auto-encoder - Example</vt:lpstr>
      <vt:lpstr>Auto-encoder – Text Retrieval</vt:lpstr>
      <vt:lpstr>Auto-encoder – Text Retrieval</vt:lpstr>
      <vt:lpstr>Auto-encoder –  Similar Image Search</vt:lpstr>
      <vt:lpstr>Auto-encoder –  Similar Image Search</vt:lpstr>
      <vt:lpstr>PowerPoint 演示文稿</vt:lpstr>
      <vt:lpstr>Auto-encoder  for CNN</vt:lpstr>
      <vt:lpstr>CNN -Unpooling</vt:lpstr>
      <vt:lpstr>CNN  - Deconvolution</vt:lpstr>
      <vt:lpstr>Auto-encoder – Pre-training DNN</vt:lpstr>
      <vt:lpstr>Auto-encoder – Pre-training DNN</vt:lpstr>
      <vt:lpstr>Auto-encoder – Pre-training DNN</vt:lpstr>
      <vt:lpstr>Auto-encoder – Pre-training DNN</vt:lpstr>
      <vt:lpstr>Next …..</vt:lpstr>
      <vt:lpstr>Next …..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Auto-encoder</dc:title>
  <dc:creator>Hung-yi Lee</dc:creator>
  <cp:lastModifiedBy>Windows 用户</cp:lastModifiedBy>
  <cp:revision>83</cp:revision>
  <dcterms:created xsi:type="dcterms:W3CDTF">2016-11-08T03:36:08Z</dcterms:created>
  <dcterms:modified xsi:type="dcterms:W3CDTF">2019-10-21T08:04:42Z</dcterms:modified>
</cp:coreProperties>
</file>